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4"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82" r:id="rId19"/>
    <p:sldId id="283" r:id="rId20"/>
    <p:sldId id="28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12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D54CB4-CC27-463A-BD7A-0B7CE427486F}"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F7621-0E34-45FA-89D2-01E29E40D24A}" type="slidenum">
              <a:rPr lang="en-US" smtClean="0"/>
              <a:t>‹#›</a:t>
            </a:fld>
            <a:endParaRPr lang="en-US"/>
          </a:p>
        </p:txBody>
      </p:sp>
    </p:spTree>
    <p:extLst>
      <p:ext uri="{BB962C8B-B14F-4D97-AF65-F5344CB8AC3E}">
        <p14:creationId xmlns:p14="http://schemas.microsoft.com/office/powerpoint/2010/main" val="3900258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D54CB4-CC27-463A-BD7A-0B7CE427486F}"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F7621-0E34-45FA-89D2-01E29E40D24A}" type="slidenum">
              <a:rPr lang="en-US" smtClean="0"/>
              <a:t>‹#›</a:t>
            </a:fld>
            <a:endParaRPr lang="en-US"/>
          </a:p>
        </p:txBody>
      </p:sp>
    </p:spTree>
    <p:extLst>
      <p:ext uri="{BB962C8B-B14F-4D97-AF65-F5344CB8AC3E}">
        <p14:creationId xmlns:p14="http://schemas.microsoft.com/office/powerpoint/2010/main" val="3956624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D54CB4-CC27-463A-BD7A-0B7CE427486F}"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F7621-0E34-45FA-89D2-01E29E40D24A}" type="slidenum">
              <a:rPr lang="en-US" smtClean="0"/>
              <a:t>‹#›</a:t>
            </a:fld>
            <a:endParaRPr lang="en-US"/>
          </a:p>
        </p:txBody>
      </p:sp>
    </p:spTree>
    <p:extLst>
      <p:ext uri="{BB962C8B-B14F-4D97-AF65-F5344CB8AC3E}">
        <p14:creationId xmlns:p14="http://schemas.microsoft.com/office/powerpoint/2010/main" val="3999652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D54CB4-CC27-463A-BD7A-0B7CE427486F}"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F7621-0E34-45FA-89D2-01E29E40D24A}" type="slidenum">
              <a:rPr lang="en-US" smtClean="0"/>
              <a:t>‹#›</a:t>
            </a:fld>
            <a:endParaRPr lang="en-US"/>
          </a:p>
        </p:txBody>
      </p:sp>
    </p:spTree>
    <p:extLst>
      <p:ext uri="{BB962C8B-B14F-4D97-AF65-F5344CB8AC3E}">
        <p14:creationId xmlns:p14="http://schemas.microsoft.com/office/powerpoint/2010/main" val="3438066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D54CB4-CC27-463A-BD7A-0B7CE427486F}"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F7621-0E34-45FA-89D2-01E29E40D24A}" type="slidenum">
              <a:rPr lang="en-US" smtClean="0"/>
              <a:t>‹#›</a:t>
            </a:fld>
            <a:endParaRPr lang="en-US"/>
          </a:p>
        </p:txBody>
      </p:sp>
    </p:spTree>
    <p:extLst>
      <p:ext uri="{BB962C8B-B14F-4D97-AF65-F5344CB8AC3E}">
        <p14:creationId xmlns:p14="http://schemas.microsoft.com/office/powerpoint/2010/main" val="4280128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D54CB4-CC27-463A-BD7A-0B7CE427486F}" type="datetimeFigureOut">
              <a:rPr lang="en-US" smtClean="0"/>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F7621-0E34-45FA-89D2-01E29E40D24A}" type="slidenum">
              <a:rPr lang="en-US" smtClean="0"/>
              <a:t>‹#›</a:t>
            </a:fld>
            <a:endParaRPr lang="en-US"/>
          </a:p>
        </p:txBody>
      </p:sp>
    </p:spTree>
    <p:extLst>
      <p:ext uri="{BB962C8B-B14F-4D97-AF65-F5344CB8AC3E}">
        <p14:creationId xmlns:p14="http://schemas.microsoft.com/office/powerpoint/2010/main" val="1255398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D54CB4-CC27-463A-BD7A-0B7CE427486F}" type="datetimeFigureOut">
              <a:rPr lang="en-US" smtClean="0"/>
              <a:t>7/21/2025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F7621-0E34-45FA-89D2-01E29E40D24A}" type="slidenum">
              <a:rPr lang="en-US" smtClean="0"/>
              <a:t>‹#›</a:t>
            </a:fld>
            <a:endParaRPr lang="en-US"/>
          </a:p>
        </p:txBody>
      </p:sp>
    </p:spTree>
    <p:extLst>
      <p:ext uri="{BB962C8B-B14F-4D97-AF65-F5344CB8AC3E}">
        <p14:creationId xmlns:p14="http://schemas.microsoft.com/office/powerpoint/2010/main" val="1966385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D54CB4-CC27-463A-BD7A-0B7CE427486F}" type="datetimeFigureOut">
              <a:rPr lang="en-US" smtClean="0"/>
              <a:t>7/21/2025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F7621-0E34-45FA-89D2-01E29E40D24A}" type="slidenum">
              <a:rPr lang="en-US" smtClean="0"/>
              <a:t>‹#›</a:t>
            </a:fld>
            <a:endParaRPr lang="en-US"/>
          </a:p>
        </p:txBody>
      </p:sp>
    </p:spTree>
    <p:extLst>
      <p:ext uri="{BB962C8B-B14F-4D97-AF65-F5344CB8AC3E}">
        <p14:creationId xmlns:p14="http://schemas.microsoft.com/office/powerpoint/2010/main" val="1715578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D54CB4-CC27-463A-BD7A-0B7CE427486F}" type="datetimeFigureOut">
              <a:rPr lang="en-US" smtClean="0"/>
              <a:t>7/21/2025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F7621-0E34-45FA-89D2-01E29E40D24A}" type="slidenum">
              <a:rPr lang="en-US" smtClean="0"/>
              <a:t>‹#›</a:t>
            </a:fld>
            <a:endParaRPr lang="en-US"/>
          </a:p>
        </p:txBody>
      </p:sp>
    </p:spTree>
    <p:extLst>
      <p:ext uri="{BB962C8B-B14F-4D97-AF65-F5344CB8AC3E}">
        <p14:creationId xmlns:p14="http://schemas.microsoft.com/office/powerpoint/2010/main" val="832361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5D54CB4-CC27-463A-BD7A-0B7CE427486F}" type="datetimeFigureOut">
              <a:rPr lang="en-US" smtClean="0"/>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F7621-0E34-45FA-89D2-01E29E40D24A}" type="slidenum">
              <a:rPr lang="en-US" smtClean="0"/>
              <a:t>‹#›</a:t>
            </a:fld>
            <a:endParaRPr lang="en-US"/>
          </a:p>
        </p:txBody>
      </p:sp>
    </p:spTree>
    <p:extLst>
      <p:ext uri="{BB962C8B-B14F-4D97-AF65-F5344CB8AC3E}">
        <p14:creationId xmlns:p14="http://schemas.microsoft.com/office/powerpoint/2010/main" val="2600476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5D54CB4-CC27-463A-BD7A-0B7CE427486F}" type="datetimeFigureOut">
              <a:rPr lang="en-US" smtClean="0"/>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F7621-0E34-45FA-89D2-01E29E40D24A}" type="slidenum">
              <a:rPr lang="en-US" smtClean="0"/>
              <a:t>‹#›</a:t>
            </a:fld>
            <a:endParaRPr lang="en-US"/>
          </a:p>
        </p:txBody>
      </p:sp>
    </p:spTree>
    <p:extLst>
      <p:ext uri="{BB962C8B-B14F-4D97-AF65-F5344CB8AC3E}">
        <p14:creationId xmlns:p14="http://schemas.microsoft.com/office/powerpoint/2010/main" val="275411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D54CB4-CC27-463A-BD7A-0B7CE427486F}" type="datetimeFigureOut">
              <a:rPr lang="en-US" smtClean="0"/>
              <a:t>7/21/2025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F7621-0E34-45FA-89D2-01E29E40D24A}" type="slidenum">
              <a:rPr lang="en-US" smtClean="0"/>
              <a:t>‹#›</a:t>
            </a:fld>
            <a:endParaRPr lang="en-US"/>
          </a:p>
        </p:txBody>
      </p:sp>
    </p:spTree>
    <p:extLst>
      <p:ext uri="{BB962C8B-B14F-4D97-AF65-F5344CB8AC3E}">
        <p14:creationId xmlns:p14="http://schemas.microsoft.com/office/powerpoint/2010/main" val="2563573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796255" y="4547678"/>
            <a:ext cx="5656264" cy="461665"/>
          </a:xfrm>
          <a:prstGeom prst="rect">
            <a:avLst/>
          </a:prstGeom>
          <a:noFill/>
        </p:spPr>
        <p:txBody>
          <a:bodyPr wrap="square">
            <a:spAutoFit/>
          </a:bodyPr>
          <a:lstStyle/>
          <a:p>
            <a:pPr algn="ctr">
              <a:defRPr/>
            </a:pPr>
            <a:r>
              <a:rPr lang="fa-IR" sz="2400" b="1" dirty="0">
                <a:solidFill>
                  <a:srgbClr val="000099"/>
                </a:solidFill>
                <a:effectLst>
                  <a:outerShdw blurRad="38100" dist="38100" dir="2700000" algn="tl">
                    <a:srgbClr val="000000">
                      <a:alpha val="43137"/>
                    </a:srgbClr>
                  </a:outerShdw>
                </a:effectLst>
                <a:cs typeface="B Titr" panose="00000700000000000000" pitchFamily="2" charset="-78"/>
              </a:rPr>
              <a:t>سازمان توسعه و سرمایه گذاری دانشگاه کردستان</a:t>
            </a:r>
            <a:endParaRPr lang="en-US" sz="2000" b="1" dirty="0">
              <a:solidFill>
                <a:srgbClr val="000099"/>
              </a:solidFill>
              <a:cs typeface="B Titr" panose="00000700000000000000" pitchFamily="2" charset="-78"/>
            </a:endParaRPr>
          </a:p>
        </p:txBody>
      </p:sp>
      <p:sp>
        <p:nvSpPr>
          <p:cNvPr id="6" name="Rectangle 5"/>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7" name="Rectangle 6"/>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12451" y="2424449"/>
            <a:ext cx="2023872" cy="1956816"/>
          </a:xfrm>
          <a:prstGeom prst="rect">
            <a:avLst/>
          </a:prstGeom>
        </p:spPr>
      </p:pic>
    </p:spTree>
    <p:extLst>
      <p:ext uri="{BB962C8B-B14F-4D97-AF65-F5344CB8AC3E}">
        <p14:creationId xmlns:p14="http://schemas.microsoft.com/office/powerpoint/2010/main" val="37125907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10</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3467609" y="1389908"/>
            <a:ext cx="5003293" cy="461665"/>
          </a:xfrm>
          <a:prstGeom prst="rect">
            <a:avLst/>
          </a:prstGeom>
        </p:spPr>
        <p:txBody>
          <a:bodyPr wrap="none">
            <a:spAutoFit/>
          </a:bodyPr>
          <a:lstStyle/>
          <a:p>
            <a:r>
              <a:rPr lang="fa-IR" sz="2400" b="1" dirty="0">
                <a:solidFill>
                  <a:srgbClr val="000099"/>
                </a:solidFill>
                <a:latin typeface="B Nazanin" panose="00000400000000000000" pitchFamily="2" charset="-78"/>
                <a:ea typeface="Times New Roman" panose="02020603050405020304" pitchFamily="18" charset="0"/>
                <a:cs typeface="B Titr" panose="00000700000000000000" pitchFamily="2" charset="-78"/>
              </a:rPr>
              <a:t>موضوع فعالیت و وظایف و اختیارات سازمان: </a:t>
            </a:r>
            <a:endParaRPr lang="en-US" sz="2400" b="1" dirty="0">
              <a:solidFill>
                <a:srgbClr val="000099"/>
              </a:solidFill>
              <a:cs typeface="B Titr" panose="00000700000000000000" pitchFamily="2" charset="-78"/>
            </a:endParaRPr>
          </a:p>
        </p:txBody>
      </p:sp>
      <p:sp>
        <p:nvSpPr>
          <p:cNvPr id="12" name="Rectangle 11"/>
          <p:cNvSpPr/>
          <p:nvPr/>
        </p:nvSpPr>
        <p:spPr>
          <a:xfrm>
            <a:off x="3436871" y="2165316"/>
            <a:ext cx="2430474" cy="400110"/>
          </a:xfrm>
          <a:prstGeom prst="rect">
            <a:avLst/>
          </a:prstGeom>
          <a:ln>
            <a:solidFill>
              <a:srgbClr val="000099"/>
            </a:solidFill>
          </a:ln>
        </p:spPr>
        <p:txBody>
          <a:bodyPr wrap="none">
            <a:spAutoFit/>
          </a:bodyPr>
          <a:lstStyle/>
          <a:p>
            <a:r>
              <a:rPr lang="fa-IR" sz="2000" b="1" dirty="0">
                <a:solidFill>
                  <a:srgbClr val="FF0000"/>
                </a:solidFill>
                <a:latin typeface="B Nazanin" panose="00000400000000000000" pitchFamily="2" charset="-78"/>
                <a:ea typeface="Times New Roman" panose="02020603050405020304" pitchFamily="18" charset="0"/>
                <a:cs typeface="B Titr" panose="00000700000000000000" pitchFamily="2" charset="-78"/>
              </a:rPr>
              <a:t>سرمایه گذاری و مشارکت</a:t>
            </a:r>
            <a:endParaRPr lang="en-US" sz="2000" b="1" dirty="0">
              <a:solidFill>
                <a:srgbClr val="FF0000"/>
              </a:solidFill>
              <a:cs typeface="B Titr" panose="00000700000000000000" pitchFamily="2" charset="-78"/>
            </a:endParaRPr>
          </a:p>
        </p:txBody>
      </p:sp>
      <p:sp>
        <p:nvSpPr>
          <p:cNvPr id="14" name="Rectangle 13"/>
          <p:cNvSpPr/>
          <p:nvPr/>
        </p:nvSpPr>
        <p:spPr>
          <a:xfrm>
            <a:off x="777877" y="2738033"/>
            <a:ext cx="7693025" cy="3170099"/>
          </a:xfrm>
          <a:prstGeom prst="rect">
            <a:avLst/>
          </a:prstGeom>
        </p:spPr>
        <p:txBody>
          <a:bodyPr wrap="square">
            <a:spAutoFit/>
          </a:bodyPr>
          <a:lstStyle/>
          <a:p>
            <a:pPr marL="317500" indent="-317500" algn="just" rtl="1">
              <a:spcBef>
                <a:spcPts val="1200"/>
              </a:spcBef>
              <a:spcAft>
                <a:spcPts val="600"/>
              </a:spcAft>
            </a:pPr>
            <a:r>
              <a:rPr lang="fa-IR" sz="2000" b="1" kern="0" dirty="0">
                <a:solidFill>
                  <a:srgbClr val="FF0000"/>
                </a:solidFill>
                <a:ea typeface="Times New Roman" panose="02020603050405020304" pitchFamily="18" charset="0"/>
                <a:cs typeface="B Nazanin" panose="00000400000000000000" pitchFamily="2" charset="-78"/>
              </a:rPr>
              <a:t>ادامه:</a:t>
            </a:r>
            <a:endParaRPr lang="en-US" sz="2000" b="1" kern="0" dirty="0">
              <a:solidFill>
                <a:srgbClr val="000099"/>
              </a:solidFill>
              <a:latin typeface="B Nazanin" panose="00000400000000000000" pitchFamily="2" charset="-78"/>
              <a:ea typeface="Times New Roman" panose="02020603050405020304" pitchFamily="18" charset="0"/>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مشارکت و سرمایه‌گذاری در فعالیت‌های آموزشی و پژوهشی در زمینه‌های علمی، فناوری و نوآوری و مراحل تجاری‌سازی طرح‌ها و فعالیت‌های فناورانه و دانش‌بنیان به صورت مستقیم و غیر مستقیم.</a:t>
            </a:r>
            <a:endParaRPr lang="fa-IR" dirty="0">
              <a:solidFill>
                <a:srgbClr val="000000"/>
              </a:solidFill>
              <a:latin typeface="Microsoft Uighur" panose="02000000000000000000" pitchFamily="2" charset="-78"/>
              <a:cs typeface="B Nazanin" panose="00000400000000000000" pitchFamily="2" charset="-78"/>
            </a:endParaRPr>
          </a:p>
          <a:p>
            <a:pPr marL="285750" indent="-285750" algn="just" rtl="1">
              <a:spcAft>
                <a:spcPts val="600"/>
              </a:spcAft>
              <a:buFont typeface="Arial" panose="020B0604020202020204" pitchFamily="34" charset="0"/>
              <a:buChar char="•"/>
            </a:pPr>
            <a:endParaRPr lang="en-US" sz="1100" dirty="0">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عضویت و یا ایجاد ارتباط و یا انعقاد قرارداد با مراجع بین المللی، سازمانها و مؤسسات خارجی و داخلی، نمایندگی‌های سیاسی، اقتصادی، بازرگانی، فرهنگی و فناوری جمهوری اسلامی ایران در خارج از کشور و نمایندگی‌ها و شرکت‌های خارجی مقیم ایران در زمینه فعالیتهای علمی فناوری و نوآوری. </a:t>
            </a:r>
            <a:endParaRPr lang="fa-IR" dirty="0">
              <a:solidFill>
                <a:srgbClr val="000000"/>
              </a:solidFill>
              <a:latin typeface="Microsoft Uighur" panose="02000000000000000000" pitchFamily="2" charset="-78"/>
              <a:cs typeface="B Nazanin" panose="00000400000000000000" pitchFamily="2" charset="-78"/>
            </a:endParaRPr>
          </a:p>
          <a:p>
            <a:pPr marL="285750" indent="-285750" algn="just" rtl="1">
              <a:spcAft>
                <a:spcPts val="600"/>
              </a:spcAft>
              <a:buFont typeface="Arial" panose="020B0604020202020204" pitchFamily="34" charset="0"/>
              <a:buChar char="•"/>
            </a:pPr>
            <a:endParaRPr lang="en-US" sz="1050" dirty="0">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FF0000"/>
                </a:solidFill>
                <a:latin typeface="Microsoft Uighur" panose="02000000000000000000" pitchFamily="2" charset="-78"/>
                <a:cs typeface="B Nazanin" panose="00000400000000000000" pitchFamily="2" charset="-78"/>
              </a:rPr>
              <a:t>ایجاد و خرید مؤسسات کارگزاری در سازمان بورس اوراق بهادار و خرید و فروش انواع اوراق بهادار و مشارکت. </a:t>
            </a:r>
            <a:endParaRPr lang="en-US" dirty="0">
              <a:solidFill>
                <a:srgbClr val="FF0000"/>
              </a:solidFill>
              <a:cs typeface="B Nazanin" panose="00000400000000000000" pitchFamily="2" charset="-78"/>
            </a:endParaRPr>
          </a:p>
        </p:txBody>
      </p:sp>
    </p:spTree>
    <p:extLst>
      <p:ext uri="{BB962C8B-B14F-4D97-AF65-F5344CB8AC3E}">
        <p14:creationId xmlns:p14="http://schemas.microsoft.com/office/powerpoint/2010/main" val="2021614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4">
                                            <p:txEl>
                                              <p:pRg st="0" end="0"/>
                                            </p:txEl>
                                          </p:spTgt>
                                        </p:tgtEl>
                                        <p:attrNameLst>
                                          <p:attrName>style.visibility</p:attrName>
                                        </p:attrNameLst>
                                      </p:cBhvr>
                                      <p:to>
                                        <p:strVal val="visible"/>
                                      </p:to>
                                    </p:set>
                                    <p:anim calcmode="lin" valueType="num">
                                      <p:cBhvr additive="base">
                                        <p:cTn id="35"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4">
                                            <p:txEl>
                                              <p:pRg st="1" end="1"/>
                                            </p:txEl>
                                          </p:spTgt>
                                        </p:tgtEl>
                                        <p:attrNameLst>
                                          <p:attrName>style.visibility</p:attrName>
                                        </p:attrNameLst>
                                      </p:cBhvr>
                                      <p:to>
                                        <p:strVal val="visible"/>
                                      </p:to>
                                    </p:set>
                                    <p:anim calcmode="lin" valueType="num">
                                      <p:cBhvr additive="base">
                                        <p:cTn id="41"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4">
                                            <p:txEl>
                                              <p:pRg st="3" end="3"/>
                                            </p:txEl>
                                          </p:spTgt>
                                        </p:tgtEl>
                                        <p:attrNameLst>
                                          <p:attrName>style.visibility</p:attrName>
                                        </p:attrNameLst>
                                      </p:cBhvr>
                                      <p:to>
                                        <p:strVal val="visible"/>
                                      </p:to>
                                    </p:set>
                                    <p:anim calcmode="lin" valueType="num">
                                      <p:cBhvr additive="base">
                                        <p:cTn id="47"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4">
                                            <p:txEl>
                                              <p:pRg st="5" end="5"/>
                                            </p:txEl>
                                          </p:spTgt>
                                        </p:tgtEl>
                                        <p:attrNameLst>
                                          <p:attrName>style.visibility</p:attrName>
                                        </p:attrNameLst>
                                      </p:cBhvr>
                                      <p:to>
                                        <p:strVal val="visible"/>
                                      </p:to>
                                    </p:set>
                                    <p:anim calcmode="lin" valueType="num">
                                      <p:cBhvr additive="base">
                                        <p:cTn id="53" dur="500" fill="hold"/>
                                        <p:tgtEl>
                                          <p:spTgt spid="14">
                                            <p:txEl>
                                              <p:pRg st="5" end="5"/>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P spid="7" grpId="0"/>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11</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3467609" y="1314424"/>
            <a:ext cx="5003293" cy="461665"/>
          </a:xfrm>
          <a:prstGeom prst="rect">
            <a:avLst/>
          </a:prstGeom>
        </p:spPr>
        <p:txBody>
          <a:bodyPr wrap="none">
            <a:spAutoFit/>
          </a:bodyPr>
          <a:lstStyle/>
          <a:p>
            <a:r>
              <a:rPr lang="fa-IR" sz="2400" b="1" dirty="0">
                <a:solidFill>
                  <a:srgbClr val="000099"/>
                </a:solidFill>
                <a:latin typeface="B Nazanin" panose="00000400000000000000" pitchFamily="2" charset="-78"/>
                <a:ea typeface="Times New Roman" panose="02020603050405020304" pitchFamily="18" charset="0"/>
                <a:cs typeface="B Titr" panose="00000700000000000000" pitchFamily="2" charset="-78"/>
              </a:rPr>
              <a:t>موضوع فعالیت و وظایف و اختیارات سازمان: </a:t>
            </a:r>
            <a:endParaRPr lang="en-US" sz="2400" b="1" dirty="0">
              <a:solidFill>
                <a:srgbClr val="000099"/>
              </a:solidFill>
              <a:cs typeface="B Titr" panose="00000700000000000000" pitchFamily="2" charset="-78"/>
            </a:endParaRPr>
          </a:p>
        </p:txBody>
      </p:sp>
      <p:sp>
        <p:nvSpPr>
          <p:cNvPr id="12" name="Rectangle 11"/>
          <p:cNvSpPr/>
          <p:nvPr/>
        </p:nvSpPr>
        <p:spPr>
          <a:xfrm>
            <a:off x="3307360" y="1989636"/>
            <a:ext cx="2634054" cy="400110"/>
          </a:xfrm>
          <a:prstGeom prst="rect">
            <a:avLst/>
          </a:prstGeom>
          <a:ln>
            <a:solidFill>
              <a:srgbClr val="000099"/>
            </a:solidFill>
          </a:ln>
        </p:spPr>
        <p:txBody>
          <a:bodyPr wrap="none">
            <a:spAutoFit/>
          </a:bodyPr>
          <a:lstStyle/>
          <a:p>
            <a:r>
              <a:rPr lang="fa-IR" sz="2000" b="1" dirty="0">
                <a:solidFill>
                  <a:srgbClr val="FF0000"/>
                </a:solidFill>
                <a:latin typeface="B Nazanin" panose="00000400000000000000" pitchFamily="2" charset="-78"/>
                <a:ea typeface="Times New Roman" panose="02020603050405020304" pitchFamily="18" charset="0"/>
                <a:cs typeface="B Titr" panose="00000700000000000000" pitchFamily="2" charset="-78"/>
              </a:rPr>
              <a:t>توسعه و تکمیل زیرساخت ها</a:t>
            </a:r>
            <a:endParaRPr lang="en-US" sz="2000" b="1" dirty="0">
              <a:solidFill>
                <a:srgbClr val="FF0000"/>
              </a:solidFill>
              <a:cs typeface="B Titr" panose="00000700000000000000" pitchFamily="2" charset="-78"/>
            </a:endParaRPr>
          </a:p>
        </p:txBody>
      </p:sp>
      <p:sp>
        <p:nvSpPr>
          <p:cNvPr id="2" name="Rectangle 1"/>
          <p:cNvSpPr/>
          <p:nvPr/>
        </p:nvSpPr>
        <p:spPr>
          <a:xfrm>
            <a:off x="2783473" y="2625772"/>
            <a:ext cx="5675745" cy="369332"/>
          </a:xfrm>
          <a:prstGeom prst="rect">
            <a:avLst/>
          </a:prstGeom>
        </p:spPr>
        <p:txBody>
          <a:bodyPr wrap="square">
            <a:spAutoFit/>
          </a:bodyPr>
          <a:lstStyle/>
          <a:p>
            <a:pPr marL="317500" indent="-317500" algn="just" rtl="1">
              <a:spcBef>
                <a:spcPts val="1200"/>
              </a:spcBef>
              <a:spcAft>
                <a:spcPts val="600"/>
              </a:spcAft>
            </a:pPr>
            <a:r>
              <a:rPr lang="fa-IR" b="1" kern="0" dirty="0">
                <a:solidFill>
                  <a:srgbClr val="FF0000"/>
                </a:solidFill>
                <a:ea typeface="Times New Roman" panose="02020603050405020304" pitchFamily="18" charset="0"/>
                <a:cs typeface="B Nazanin" panose="00000400000000000000" pitchFamily="2" charset="-78"/>
              </a:rPr>
              <a:t>د) </a:t>
            </a:r>
            <a:r>
              <a:rPr lang="fa-IR" b="1" kern="0" dirty="0">
                <a:solidFill>
                  <a:srgbClr val="000099"/>
                </a:solidFill>
                <a:ea typeface="Times New Roman" panose="02020603050405020304" pitchFamily="18" charset="0"/>
                <a:cs typeface="B Nazanin" panose="00000400000000000000" pitchFamily="2" charset="-78"/>
              </a:rPr>
              <a:t>توسعه و تکمیل زیرساختهای عمومی و تخصصی دانشگاه: </a:t>
            </a:r>
            <a:endParaRPr lang="en-US" b="1" kern="0" dirty="0">
              <a:solidFill>
                <a:srgbClr val="000099"/>
              </a:solidFill>
              <a:latin typeface="B Nazanin" panose="00000400000000000000" pitchFamily="2" charset="-78"/>
              <a:ea typeface="Times New Roman" panose="02020603050405020304" pitchFamily="18" charset="0"/>
              <a:cs typeface="B Nazanin" panose="00000400000000000000" pitchFamily="2" charset="-78"/>
            </a:endParaRPr>
          </a:p>
        </p:txBody>
      </p:sp>
      <p:sp>
        <p:nvSpPr>
          <p:cNvPr id="14" name="Rectangle 13"/>
          <p:cNvSpPr/>
          <p:nvPr/>
        </p:nvSpPr>
        <p:spPr>
          <a:xfrm>
            <a:off x="869373" y="3161769"/>
            <a:ext cx="7602682" cy="3046988"/>
          </a:xfrm>
          <a:prstGeom prst="rect">
            <a:avLst/>
          </a:prstGeom>
        </p:spPr>
        <p:txBody>
          <a:bodyPr wrap="square">
            <a:spAutoFit/>
          </a:bodyPr>
          <a:lstStyle/>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انجام هرگونه فعالیت در راستای مطالعات، احداث، اجرا، واگذاری و بهره‌برداری از فازهای توسعه دانشگاه و اماکن و ساختمان‌ها</a:t>
            </a:r>
            <a:r>
              <a:rPr lang="fa-IR" dirty="0">
                <a:solidFill>
                  <a:srgbClr val="000000"/>
                </a:solidFill>
                <a:latin typeface="Microsoft Uighur" panose="02000000000000000000" pitchFamily="2" charset="-78"/>
                <a:cs typeface="B Nazanin" panose="00000400000000000000" pitchFamily="2" charset="-78"/>
              </a:rPr>
              <a:t>.</a:t>
            </a:r>
          </a:p>
          <a:p>
            <a:pPr marL="285750" indent="-285750" algn="just" rtl="1">
              <a:spcAft>
                <a:spcPts val="600"/>
              </a:spcAft>
              <a:buFont typeface="Arial" panose="020B0604020202020204" pitchFamily="34" charset="0"/>
              <a:buChar char="•"/>
            </a:pPr>
            <a:endParaRPr lang="fa-IR" sz="1200" dirty="0">
              <a:solidFill>
                <a:srgbClr val="000000"/>
              </a:solidFill>
              <a:latin typeface="Microsoft Uighur" panose="02000000000000000000" pitchFamily="2" charset="-78"/>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تعمیر و نگهداری زیر ساخت‌ها، تاسیسات و فضاهای عمومی</a:t>
            </a:r>
            <a:r>
              <a:rPr lang="fa-IR" dirty="0">
                <a:solidFill>
                  <a:srgbClr val="000000"/>
                </a:solidFill>
                <a:latin typeface="Microsoft Uighur" panose="02000000000000000000" pitchFamily="2" charset="-78"/>
                <a:cs typeface="B Nazanin" panose="00000400000000000000" pitchFamily="2" charset="-78"/>
              </a:rPr>
              <a:t>، </a:t>
            </a:r>
            <a:r>
              <a:rPr lang="ar-SA" dirty="0">
                <a:solidFill>
                  <a:srgbClr val="000000"/>
                </a:solidFill>
                <a:latin typeface="Microsoft Uighur" panose="02000000000000000000" pitchFamily="2" charset="-78"/>
                <a:cs typeface="B Nazanin" panose="00000400000000000000" pitchFamily="2" charset="-78"/>
              </a:rPr>
              <a:t>ساختمان‌ها و اماکن موجود در دانشگاه، مدیریت و جمع آوری پسماندها و آبهای سطحی، مدیریت ایمنی، بهداشت و محیط زیست و </a:t>
            </a:r>
            <a:r>
              <a:rPr lang="fa-IR" dirty="0">
                <a:solidFill>
                  <a:srgbClr val="000000"/>
                </a:solidFill>
                <a:latin typeface="Microsoft Uighur" panose="02000000000000000000" pitchFamily="2" charset="-78"/>
                <a:cs typeface="B Nazanin" panose="00000400000000000000" pitchFamily="2" charset="-78"/>
              </a:rPr>
              <a:t>....</a:t>
            </a:r>
          </a:p>
          <a:p>
            <a:pPr marL="285750" indent="-285750" algn="just" rtl="1">
              <a:spcAft>
                <a:spcPts val="600"/>
              </a:spcAft>
              <a:buFont typeface="Arial" panose="020B0604020202020204" pitchFamily="34" charset="0"/>
              <a:buChar char="•"/>
            </a:pPr>
            <a:endParaRPr lang="en-US" sz="1200" dirty="0">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مدیریت بهره‌برداری و نگهداشت زیر ساخت‌های اصلی و فرعی مانند شبکه برق فشار متوسط و ضعیف، شبکه آبرسانی و جمع آوری فاضلاب، شبکه گاز، شبکه فیبر نوری و شبکه اینترنت در محوطه دانشگاه. </a:t>
            </a:r>
            <a:endParaRPr lang="fa-IR" dirty="0">
              <a:solidFill>
                <a:srgbClr val="000000"/>
              </a:solidFill>
              <a:latin typeface="Microsoft Uighur" panose="02000000000000000000" pitchFamily="2" charset="-78"/>
              <a:cs typeface="B Nazanin" panose="00000400000000000000" pitchFamily="2" charset="-78"/>
            </a:endParaRPr>
          </a:p>
          <a:p>
            <a:pPr marL="285750" indent="-285750" algn="just" rtl="1">
              <a:spcAft>
                <a:spcPts val="600"/>
              </a:spcAft>
              <a:buFont typeface="Arial" panose="020B0604020202020204" pitchFamily="34" charset="0"/>
              <a:buChar char="•"/>
            </a:pPr>
            <a:endParaRPr lang="en-US" sz="1200" dirty="0">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انجام کلیه اموری که استفاده مطلوب از امکانات دانشگاه را فراهم نماید. </a:t>
            </a:r>
            <a:endParaRPr lang="en-US" dirty="0">
              <a:cs typeface="B Nazanin" panose="00000400000000000000" pitchFamily="2" charset="-78"/>
            </a:endParaRPr>
          </a:p>
        </p:txBody>
      </p:sp>
    </p:spTree>
    <p:extLst>
      <p:ext uri="{BB962C8B-B14F-4D97-AF65-F5344CB8AC3E}">
        <p14:creationId xmlns:p14="http://schemas.microsoft.com/office/powerpoint/2010/main" val="4054313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additive="base">
                                        <p:cTn id="35" dur="500" fill="hold"/>
                                        <p:tgtEl>
                                          <p:spTgt spid="2"/>
                                        </p:tgtEl>
                                        <p:attrNameLst>
                                          <p:attrName>ppt_x</p:attrName>
                                        </p:attrNameLst>
                                      </p:cBhvr>
                                      <p:tavLst>
                                        <p:tav tm="0">
                                          <p:val>
                                            <p:strVal val="#ppt_x"/>
                                          </p:val>
                                        </p:tav>
                                        <p:tav tm="100000">
                                          <p:val>
                                            <p:strVal val="#ppt_x"/>
                                          </p:val>
                                        </p:tav>
                                      </p:tavLst>
                                    </p:anim>
                                    <p:anim calcmode="lin" valueType="num">
                                      <p:cBhvr additive="base">
                                        <p:cTn id="3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4">
                                            <p:txEl>
                                              <p:pRg st="0" end="0"/>
                                            </p:txEl>
                                          </p:spTgt>
                                        </p:tgtEl>
                                        <p:attrNameLst>
                                          <p:attrName>style.visibility</p:attrName>
                                        </p:attrNameLst>
                                      </p:cBhvr>
                                      <p:to>
                                        <p:strVal val="visible"/>
                                      </p:to>
                                    </p:set>
                                    <p:anim calcmode="lin" valueType="num">
                                      <p:cBhvr additive="base">
                                        <p:cTn id="41"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4">
                                            <p:txEl>
                                              <p:pRg st="2" end="2"/>
                                            </p:txEl>
                                          </p:spTgt>
                                        </p:tgtEl>
                                        <p:attrNameLst>
                                          <p:attrName>style.visibility</p:attrName>
                                        </p:attrNameLst>
                                      </p:cBhvr>
                                      <p:to>
                                        <p:strVal val="visible"/>
                                      </p:to>
                                    </p:set>
                                    <p:anim calcmode="lin" valueType="num">
                                      <p:cBhvr additive="base">
                                        <p:cTn id="47"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4">
                                            <p:txEl>
                                              <p:pRg st="4" end="4"/>
                                            </p:txEl>
                                          </p:spTgt>
                                        </p:tgtEl>
                                        <p:attrNameLst>
                                          <p:attrName>style.visibility</p:attrName>
                                        </p:attrNameLst>
                                      </p:cBhvr>
                                      <p:to>
                                        <p:strVal val="visible"/>
                                      </p:to>
                                    </p:set>
                                    <p:anim calcmode="lin" valueType="num">
                                      <p:cBhvr additive="base">
                                        <p:cTn id="53"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4">
                                            <p:txEl>
                                              <p:pRg st="6" end="6"/>
                                            </p:txEl>
                                          </p:spTgt>
                                        </p:tgtEl>
                                        <p:attrNameLst>
                                          <p:attrName>style.visibility</p:attrName>
                                        </p:attrNameLst>
                                      </p:cBhvr>
                                      <p:to>
                                        <p:strVal val="visible"/>
                                      </p:to>
                                    </p:set>
                                    <p:anim calcmode="lin" valueType="num">
                                      <p:cBhvr additive="base">
                                        <p:cTn id="59" dur="500" fill="hold"/>
                                        <p:tgtEl>
                                          <p:spTgt spid="14">
                                            <p:txEl>
                                              <p:pRg st="6" end="6"/>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P spid="7" grpId="0"/>
      <p:bldP spid="12" grpId="0" animBg="1"/>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12</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1385455" y="2019274"/>
            <a:ext cx="6770254" cy="2708434"/>
          </a:xfrm>
          <a:prstGeom prst="rect">
            <a:avLst/>
          </a:prstGeom>
        </p:spPr>
        <p:txBody>
          <a:bodyPr wrap="square">
            <a:spAutoFit/>
          </a:bodyPr>
          <a:lstStyle/>
          <a:p>
            <a:pPr algn="just" rtl="1">
              <a:spcAft>
                <a:spcPts val="600"/>
              </a:spcAft>
            </a:pPr>
            <a:r>
              <a:rPr lang="fa-IR" sz="2000" b="1" dirty="0">
                <a:solidFill>
                  <a:srgbClr val="FF0000"/>
                </a:solidFill>
                <a:latin typeface="B Nazanin" panose="00000400000000000000" pitchFamily="2" charset="-78"/>
                <a:ea typeface="Times New Roman" panose="02020603050405020304" pitchFamily="18" charset="0"/>
                <a:cs typeface="B Titr" panose="00000700000000000000" pitchFamily="2" charset="-78"/>
              </a:rPr>
              <a:t>ارکان سازمان: </a:t>
            </a:r>
          </a:p>
          <a:p>
            <a:pPr algn="just" rtl="1">
              <a:spcAft>
                <a:spcPts val="600"/>
              </a:spcAft>
            </a:pPr>
            <a:endParaRPr lang="en-US" sz="2000" b="1" dirty="0">
              <a:solidFill>
                <a:srgbClr val="000000"/>
              </a:solidFill>
              <a:ea typeface="Times New Roman" panose="02020603050405020304" pitchFamily="18" charset="0"/>
              <a:cs typeface="B Nazanin" panose="00000400000000000000" pitchFamily="2" charset="-78"/>
            </a:endParaRPr>
          </a:p>
          <a:p>
            <a:pPr lvl="2" algn="just" rtl="1">
              <a:spcAft>
                <a:spcPts val="600"/>
              </a:spcAft>
            </a:pPr>
            <a:r>
              <a:rPr lang="ar-SA" sz="2000" b="1" dirty="0">
                <a:solidFill>
                  <a:srgbClr val="000000"/>
                </a:solidFill>
                <a:latin typeface="Microsoft Uighur" panose="02000000000000000000" pitchFamily="2" charset="-78"/>
                <a:cs typeface="B Nazanin" panose="00000400000000000000" pitchFamily="2" charset="-78"/>
              </a:rPr>
              <a:t>سازمان دارای ارکان زیر است:</a:t>
            </a:r>
            <a:endParaRPr lang="en-US" sz="2000" b="1" dirty="0">
              <a:cs typeface="B Nazanin" panose="00000400000000000000" pitchFamily="2" charset="-78"/>
            </a:endParaRPr>
          </a:p>
          <a:p>
            <a:pPr marL="1257300" lvl="2" indent="-342900" algn="just" rtl="1">
              <a:spcAft>
                <a:spcPts val="600"/>
              </a:spcAft>
              <a:buFont typeface="Arial" panose="020B0604020202020204" pitchFamily="34" charset="0"/>
              <a:buChar char="•"/>
            </a:pPr>
            <a:r>
              <a:rPr lang="ar-SA" sz="2000" b="1" dirty="0">
                <a:solidFill>
                  <a:srgbClr val="000000"/>
                </a:solidFill>
                <a:latin typeface="Microsoft Uighur" panose="02000000000000000000" pitchFamily="2" charset="-78"/>
                <a:cs typeface="B Nazanin" panose="00000400000000000000" pitchFamily="2" charset="-78"/>
              </a:rPr>
              <a:t>هیأت امنا </a:t>
            </a:r>
            <a:r>
              <a:rPr lang="fa-IR" sz="2000" dirty="0">
                <a:solidFill>
                  <a:srgbClr val="000000"/>
                </a:solidFill>
                <a:latin typeface="Microsoft Uighur" panose="02000000000000000000" pitchFamily="2" charset="-78"/>
                <a:cs typeface="B Nazanin" panose="00000400000000000000" pitchFamily="2" charset="-78"/>
              </a:rPr>
              <a:t>( همان هیأت امنای دانشگاه میباشد)</a:t>
            </a:r>
            <a:endParaRPr lang="en-US" sz="2000" dirty="0">
              <a:cs typeface="B Nazanin" panose="00000400000000000000" pitchFamily="2" charset="-78"/>
            </a:endParaRPr>
          </a:p>
          <a:p>
            <a:pPr marL="1257300" lvl="2" indent="-342900" algn="just" rtl="1">
              <a:spcAft>
                <a:spcPts val="600"/>
              </a:spcAft>
              <a:buFont typeface="Arial" panose="020B0604020202020204" pitchFamily="34" charset="0"/>
              <a:buChar char="•"/>
            </a:pPr>
            <a:r>
              <a:rPr lang="ar-SA" sz="2000" b="1" dirty="0">
                <a:solidFill>
                  <a:srgbClr val="000000"/>
                </a:solidFill>
                <a:latin typeface="Microsoft Uighur" panose="02000000000000000000" pitchFamily="2" charset="-78"/>
                <a:cs typeface="B Nazanin" panose="00000400000000000000" pitchFamily="2" charset="-78"/>
              </a:rPr>
              <a:t>هیأت عامل </a:t>
            </a:r>
            <a:endParaRPr lang="en-US" sz="2000" b="1" dirty="0">
              <a:cs typeface="B Nazanin" panose="00000400000000000000" pitchFamily="2" charset="-78"/>
            </a:endParaRPr>
          </a:p>
          <a:p>
            <a:pPr marL="1257300" lvl="2" indent="-342900" algn="just" rtl="1">
              <a:spcAft>
                <a:spcPts val="600"/>
              </a:spcAft>
              <a:buFont typeface="Arial" panose="020B0604020202020204" pitchFamily="34" charset="0"/>
              <a:buChar char="•"/>
            </a:pPr>
            <a:r>
              <a:rPr lang="ar-SA" sz="2000" b="1" dirty="0">
                <a:solidFill>
                  <a:srgbClr val="000000"/>
                </a:solidFill>
                <a:latin typeface="Microsoft Uighur" panose="02000000000000000000" pitchFamily="2" charset="-78"/>
                <a:cs typeface="B Nazanin" panose="00000400000000000000" pitchFamily="2" charset="-78"/>
              </a:rPr>
              <a:t>ر</a:t>
            </a:r>
            <a:r>
              <a:rPr lang="fa-IR" sz="2000" b="1" dirty="0">
                <a:solidFill>
                  <a:srgbClr val="000000"/>
                </a:solidFill>
                <a:latin typeface="Microsoft Uighur" panose="02000000000000000000" pitchFamily="2" charset="-78"/>
                <a:cs typeface="B Nazanin" panose="00000400000000000000" pitchFamily="2" charset="-78"/>
              </a:rPr>
              <a:t>ئ</a:t>
            </a:r>
            <a:r>
              <a:rPr lang="ar-SA" sz="2000" b="1" dirty="0">
                <a:solidFill>
                  <a:srgbClr val="000000"/>
                </a:solidFill>
                <a:latin typeface="Microsoft Uighur" panose="02000000000000000000" pitchFamily="2" charset="-78"/>
                <a:cs typeface="B Nazanin" panose="00000400000000000000" pitchFamily="2" charset="-78"/>
              </a:rPr>
              <a:t>یس سازمان </a:t>
            </a:r>
            <a:endParaRPr lang="en-US" sz="2000" b="1" dirty="0">
              <a:cs typeface="B Nazanin" panose="00000400000000000000" pitchFamily="2" charset="-78"/>
            </a:endParaRPr>
          </a:p>
          <a:p>
            <a:pPr marL="1257300" lvl="2" indent="-342900" algn="just" rtl="1">
              <a:spcAft>
                <a:spcPts val="600"/>
              </a:spcAft>
              <a:buFont typeface="Arial" panose="020B0604020202020204" pitchFamily="34" charset="0"/>
              <a:buChar char="•"/>
            </a:pPr>
            <a:r>
              <a:rPr lang="ar-SA" sz="2000" b="1" dirty="0">
                <a:solidFill>
                  <a:srgbClr val="000000"/>
                </a:solidFill>
                <a:latin typeface="Microsoft Uighur" panose="02000000000000000000" pitchFamily="2" charset="-78"/>
                <a:cs typeface="B Nazanin" panose="00000400000000000000" pitchFamily="2" charset="-78"/>
              </a:rPr>
              <a:t>بازرس (حسابرس) </a:t>
            </a:r>
            <a:endParaRPr lang="en-US" sz="2000" b="1" dirty="0">
              <a:cs typeface="B Nazanin" panose="00000400000000000000" pitchFamily="2" charset="-78"/>
            </a:endParaRPr>
          </a:p>
        </p:txBody>
      </p:sp>
    </p:spTree>
    <p:extLst>
      <p:ext uri="{BB962C8B-B14F-4D97-AF65-F5344CB8AC3E}">
        <p14:creationId xmlns:p14="http://schemas.microsoft.com/office/powerpoint/2010/main" val="566090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 calcmode="lin" valueType="num">
                                      <p:cBhvr additive="base">
                                        <p:cTn id="2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7">
                                            <p:txEl>
                                              <p:pRg st="2" end="2"/>
                                            </p:txEl>
                                          </p:spTgt>
                                        </p:tgtEl>
                                        <p:attrNameLst>
                                          <p:attrName>style.visibility</p:attrName>
                                        </p:attrNameLst>
                                      </p:cBhvr>
                                      <p:to>
                                        <p:strVal val="visible"/>
                                      </p:to>
                                    </p:set>
                                    <p:anim calcmode="lin" valueType="num">
                                      <p:cBhvr additive="base">
                                        <p:cTn id="3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7">
                                            <p:txEl>
                                              <p:pRg st="3" end="3"/>
                                            </p:txEl>
                                          </p:spTgt>
                                        </p:tgtEl>
                                        <p:attrNameLst>
                                          <p:attrName>style.visibility</p:attrName>
                                        </p:attrNameLst>
                                      </p:cBhvr>
                                      <p:to>
                                        <p:strVal val="visible"/>
                                      </p:to>
                                    </p:set>
                                    <p:anim calcmode="lin" valueType="num">
                                      <p:cBhvr additive="base">
                                        <p:cTn id="3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7">
                                            <p:txEl>
                                              <p:pRg st="4" end="4"/>
                                            </p:txEl>
                                          </p:spTgt>
                                        </p:tgtEl>
                                        <p:attrNameLst>
                                          <p:attrName>style.visibility</p:attrName>
                                        </p:attrNameLst>
                                      </p:cBhvr>
                                      <p:to>
                                        <p:strVal val="visible"/>
                                      </p:to>
                                    </p:set>
                                    <p:anim calcmode="lin" valueType="num">
                                      <p:cBhvr additive="base">
                                        <p:cTn id="4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7">
                                            <p:txEl>
                                              <p:pRg st="5" end="5"/>
                                            </p:txEl>
                                          </p:spTgt>
                                        </p:tgtEl>
                                        <p:attrNameLst>
                                          <p:attrName>style.visibility</p:attrName>
                                        </p:attrNameLst>
                                      </p:cBhvr>
                                      <p:to>
                                        <p:strVal val="visible"/>
                                      </p:to>
                                    </p:set>
                                    <p:anim calcmode="lin" valueType="num">
                                      <p:cBhvr additive="base">
                                        <p:cTn id="51"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7">
                                            <p:txEl>
                                              <p:pRg st="6" end="6"/>
                                            </p:txEl>
                                          </p:spTgt>
                                        </p:tgtEl>
                                        <p:attrNameLst>
                                          <p:attrName>style.visibility</p:attrName>
                                        </p:attrNameLst>
                                      </p:cBhvr>
                                      <p:to>
                                        <p:strVal val="visible"/>
                                      </p:to>
                                    </p:set>
                                    <p:anim calcmode="lin" valueType="num">
                                      <p:cBhvr additive="base">
                                        <p:cTn id="57"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13</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824635" y="1217615"/>
            <a:ext cx="7599507" cy="5186035"/>
          </a:xfrm>
          <a:prstGeom prst="rect">
            <a:avLst/>
          </a:prstGeom>
        </p:spPr>
        <p:txBody>
          <a:bodyPr wrap="square">
            <a:spAutoFit/>
          </a:bodyPr>
          <a:lstStyle/>
          <a:p>
            <a:pPr algn="just" rtl="1">
              <a:spcAft>
                <a:spcPts val="600"/>
              </a:spcAft>
            </a:pPr>
            <a:r>
              <a:rPr lang="fa-IR" b="1" dirty="0">
                <a:solidFill>
                  <a:srgbClr val="FF0000"/>
                </a:solidFill>
                <a:latin typeface="B Nazanin" panose="00000400000000000000" pitchFamily="2" charset="-78"/>
                <a:ea typeface="Times New Roman" panose="02020603050405020304" pitchFamily="18" charset="0"/>
                <a:cs typeface="B Titr" panose="00000700000000000000" pitchFamily="2" charset="-78"/>
              </a:rPr>
              <a:t>هیأت امنا :</a:t>
            </a:r>
          </a:p>
          <a:p>
            <a:pPr marL="285750" indent="-285750" algn="just" rtl="1">
              <a:spcAft>
                <a:spcPts val="600"/>
              </a:spcAft>
              <a:buFont typeface="Arial" panose="020B0604020202020204" pitchFamily="34" charset="0"/>
              <a:buChar char="•"/>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هیأت </a:t>
            </a:r>
            <a:r>
              <a:rPr lang="fa-IR" sz="1400" b="1" dirty="0">
                <a:latin typeface="B Nazanin" panose="00000400000000000000" pitchFamily="2" charset="-78"/>
                <a:ea typeface="Times New Roman" panose="02020603050405020304" pitchFamily="18" charset="0"/>
                <a:cs typeface="B Mitra" panose="00000400000000000000" pitchFamily="2" charset="-78"/>
              </a:rPr>
              <a:t>امنای سازمان همان هیأت امنای دانشگاه است. </a:t>
            </a:r>
          </a:p>
          <a:p>
            <a:pPr marL="285750" indent="-285750" algn="just" rtl="1">
              <a:spcAft>
                <a:spcPts val="600"/>
              </a:spcAft>
              <a:buFont typeface="Arial" panose="020B0604020202020204" pitchFamily="34" charset="0"/>
              <a:buChar char="•"/>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وظایف </a:t>
            </a:r>
            <a:r>
              <a:rPr lang="fa-IR" sz="1400" b="1" dirty="0">
                <a:latin typeface="B Nazanin" panose="00000400000000000000" pitchFamily="2" charset="-78"/>
                <a:ea typeface="Times New Roman" panose="02020603050405020304" pitchFamily="18" charset="0"/>
                <a:cs typeface="B Mitra" panose="00000400000000000000" pitchFamily="2" charset="-78"/>
              </a:rPr>
              <a:t>و اختیارات هیأت امنای سازمان عبارت است از: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 </a:t>
            </a:r>
            <a:r>
              <a:rPr lang="fa-IR" sz="1400" b="1" dirty="0">
                <a:latin typeface="B Nazanin" panose="00000400000000000000" pitchFamily="2" charset="-78"/>
                <a:ea typeface="Times New Roman" panose="02020603050405020304" pitchFamily="18" charset="0"/>
                <a:cs typeface="B Mitra" panose="00000400000000000000" pitchFamily="2" charset="-78"/>
              </a:rPr>
              <a:t>بررسی و تصویب سیاست‌ها و خط‌مشی کلی سازمان و مجموعه‌های تابعه و تصویب بودجه سالانه آن.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2) رسیدگی </a:t>
            </a:r>
            <a:r>
              <a:rPr lang="fa-IR" sz="1400" b="1" dirty="0">
                <a:latin typeface="B Nazanin" panose="00000400000000000000" pitchFamily="2" charset="-78"/>
                <a:ea typeface="Times New Roman" panose="02020603050405020304" pitchFamily="18" charset="0"/>
                <a:cs typeface="B Mitra" panose="00000400000000000000" pitchFamily="2" charset="-78"/>
              </a:rPr>
              <a:t>و اتخاذ تصمیم نسبت به گزارش عملیات سالانه سازمان.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3) </a:t>
            </a:r>
            <a:r>
              <a:rPr lang="fa-IR" sz="1400" b="1" dirty="0">
                <a:latin typeface="B Nazanin" panose="00000400000000000000" pitchFamily="2" charset="-78"/>
                <a:ea typeface="Times New Roman" panose="02020603050405020304" pitchFamily="18" charset="0"/>
                <a:cs typeface="B Mitra" panose="00000400000000000000" pitchFamily="2" charset="-78"/>
              </a:rPr>
              <a:t>اتخاذ تصمیم نسبت به ترازنامه و صورت حساب سود و زیان سازمان.</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4) </a:t>
            </a:r>
            <a:r>
              <a:rPr lang="fa-IR" sz="1400" b="1" dirty="0">
                <a:latin typeface="B Nazanin" panose="00000400000000000000" pitchFamily="2" charset="-78"/>
                <a:ea typeface="Times New Roman" panose="02020603050405020304" pitchFamily="18" charset="0"/>
                <a:cs typeface="B Mitra" panose="00000400000000000000" pitchFamily="2" charset="-78"/>
              </a:rPr>
              <a:t>انتخاب و عزل اعضای هیأت عامل و رییس سازمان که از طرف رییس هیأت امنا پیشنهاد خواهد شد.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5) </a:t>
            </a:r>
            <a:r>
              <a:rPr lang="fa-IR" sz="1400" b="1" dirty="0">
                <a:latin typeface="B Nazanin" panose="00000400000000000000" pitchFamily="2" charset="-78"/>
                <a:ea typeface="Times New Roman" panose="02020603050405020304" pitchFamily="18" charset="0"/>
                <a:cs typeface="B Mitra" panose="00000400000000000000" pitchFamily="2" charset="-78"/>
              </a:rPr>
              <a:t>تصویب تشکیلات اداری سازمان به پیشنهاد هیأت عامل.</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6) </a:t>
            </a:r>
            <a:r>
              <a:rPr lang="fa-IR" sz="1400" b="1" dirty="0">
                <a:latin typeface="B Nazanin" panose="00000400000000000000" pitchFamily="2" charset="-78"/>
                <a:ea typeface="Times New Roman" panose="02020603050405020304" pitchFamily="18" charset="0"/>
                <a:cs typeface="B Mitra" panose="00000400000000000000" pitchFamily="2" charset="-78"/>
              </a:rPr>
              <a:t>بررسی و تصویب آیین نامه های مالی- معاملاتی سازمان بر اساس مقررات مربوط.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7) </a:t>
            </a:r>
            <a:r>
              <a:rPr lang="fa-IR" sz="1400" b="1" dirty="0">
                <a:latin typeface="B Nazanin" panose="00000400000000000000" pitchFamily="2" charset="-78"/>
                <a:ea typeface="Times New Roman" panose="02020603050405020304" pitchFamily="18" charset="0"/>
                <a:cs typeface="B Mitra" panose="00000400000000000000" pitchFamily="2" charset="-78"/>
              </a:rPr>
              <a:t>بررسی و تصویب آیین نامه های اداری - استخدامی و تشکیلاتی به پیشنهاد هیأت عامل با رعایت قوانین و مقررات مربوط.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8) </a:t>
            </a:r>
            <a:r>
              <a:rPr lang="fa-IR" sz="1400" b="1" dirty="0">
                <a:latin typeface="B Nazanin" panose="00000400000000000000" pitchFamily="2" charset="-78"/>
                <a:ea typeface="Times New Roman" panose="02020603050405020304" pitchFamily="18" charset="0"/>
                <a:cs typeface="B Mitra" panose="00000400000000000000" pitchFamily="2" charset="-78"/>
              </a:rPr>
              <a:t>تعیین حقوق و مزایای رییس سازمان و اعضای هیأت عامل.</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9) </a:t>
            </a:r>
            <a:r>
              <a:rPr lang="fa-IR" sz="1400" b="1" dirty="0">
                <a:latin typeface="B Nazanin" panose="00000400000000000000" pitchFamily="2" charset="-78"/>
                <a:ea typeface="Times New Roman" panose="02020603050405020304" pitchFamily="18" charset="0"/>
                <a:cs typeface="B Mitra" panose="00000400000000000000" pitchFamily="2" charset="-78"/>
              </a:rPr>
              <a:t>انتخاب بازرس (حسابرس) و تعیین حق الزحمه وی. </a:t>
            </a:r>
          </a:p>
          <a:p>
            <a:pPr algn="just" rtl="1">
              <a:spcAft>
                <a:spcPts val="600"/>
              </a:spcAft>
            </a:pPr>
            <a:r>
              <a:rPr lang="fa-IR" sz="1400" b="1" dirty="0">
                <a:latin typeface="B Nazanin" panose="00000400000000000000" pitchFamily="2" charset="-78"/>
                <a:ea typeface="Times New Roman" panose="02020603050405020304" pitchFamily="18" charset="0"/>
                <a:cs typeface="B Mitra" panose="00000400000000000000" pitchFamily="2" charset="-78"/>
              </a:rPr>
              <a:t> </a:t>
            </a:r>
            <a:r>
              <a:rPr lang="fa-IR" sz="1400" b="1" dirty="0" smtClean="0">
                <a:latin typeface="B Nazanin" panose="00000400000000000000" pitchFamily="2" charset="-78"/>
                <a:ea typeface="Times New Roman" panose="02020603050405020304" pitchFamily="18" charset="0"/>
                <a:cs typeface="B Mitra" panose="00000400000000000000" pitchFamily="2" charset="-78"/>
              </a:rPr>
              <a:t>10) </a:t>
            </a:r>
            <a:r>
              <a:rPr lang="fa-IR" sz="1400" b="1" dirty="0">
                <a:latin typeface="B Nazanin" panose="00000400000000000000" pitchFamily="2" charset="-78"/>
                <a:ea typeface="Times New Roman" panose="02020603050405020304" pitchFamily="18" charset="0"/>
                <a:cs typeface="B Mitra" panose="00000400000000000000" pitchFamily="2" charset="-78"/>
              </a:rPr>
              <a:t>اتخاذ تصمیم راجع به اموری که طبق قانون تشکیل سازمان و این اساسنامه و سایر ضوابط قانونی به عهده هیأت امنای سازمان میباشد و در دستور جلسه هیأت امنای سازمان قرار می گیرد.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11) </a:t>
            </a:r>
            <a:r>
              <a:rPr lang="fa-IR" sz="1400" b="1" dirty="0">
                <a:latin typeface="B Nazanin" panose="00000400000000000000" pitchFamily="2" charset="-78"/>
                <a:ea typeface="Times New Roman" panose="02020603050405020304" pitchFamily="18" charset="0"/>
                <a:cs typeface="B Mitra" panose="00000400000000000000" pitchFamily="2" charset="-78"/>
              </a:rPr>
              <a:t>اتخاذ تصمیم نسبت به افزایش یا کاهش سرمایه سازمان و تصویب آن.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12) </a:t>
            </a:r>
            <a:r>
              <a:rPr lang="fa-IR" sz="1400" b="1" dirty="0">
                <a:latin typeface="B Nazanin" panose="00000400000000000000" pitchFamily="2" charset="-78"/>
                <a:ea typeface="Times New Roman" panose="02020603050405020304" pitchFamily="18" charset="0"/>
                <a:cs typeface="B Mitra" panose="00000400000000000000" pitchFamily="2" charset="-78"/>
              </a:rPr>
              <a:t>اتخاذ تصمیم نسبت به اصلاح یا تغییر مواد اساسنامه سازمان و پیشنهاد آن به کارگروه سازمانهای توسعه و سرمایه‌گذاری.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13) </a:t>
            </a:r>
            <a:r>
              <a:rPr lang="fa-IR" sz="1400" b="1" dirty="0">
                <a:latin typeface="B Nazanin" panose="00000400000000000000" pitchFamily="2" charset="-78"/>
                <a:ea typeface="Times New Roman" panose="02020603050405020304" pitchFamily="18" charset="0"/>
                <a:cs typeface="B Mitra" panose="00000400000000000000" pitchFamily="2" charset="-78"/>
              </a:rPr>
              <a:t>اتخاذ تصمیم نسبت به انحلال سازمان و پیشنهاد آن به کارگروه سازمانهای توسعه و سرمایه‌گذاری </a:t>
            </a:r>
          </a:p>
        </p:txBody>
      </p:sp>
    </p:spTree>
    <p:extLst>
      <p:ext uri="{BB962C8B-B14F-4D97-AF65-F5344CB8AC3E}">
        <p14:creationId xmlns:p14="http://schemas.microsoft.com/office/powerpoint/2010/main" val="2335246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 calcmode="lin" valueType="num">
                                      <p:cBhvr additive="base">
                                        <p:cTn id="2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anim calcmode="lin" valueType="num">
                                      <p:cBhvr additive="base">
                                        <p:cTn id="3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7">
                                            <p:txEl>
                                              <p:pRg st="3" end="3"/>
                                            </p:txEl>
                                          </p:spTgt>
                                        </p:tgtEl>
                                        <p:attrNameLst>
                                          <p:attrName>style.visibility</p:attrName>
                                        </p:attrNameLst>
                                      </p:cBhvr>
                                      <p:to>
                                        <p:strVal val="visible"/>
                                      </p:to>
                                    </p:set>
                                    <p:anim calcmode="lin" valueType="num">
                                      <p:cBhvr additive="base">
                                        <p:cTn id="3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3" end="3"/>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7">
                                            <p:txEl>
                                              <p:pRg st="4" end="4"/>
                                            </p:txEl>
                                          </p:spTgt>
                                        </p:tgtEl>
                                        <p:attrNameLst>
                                          <p:attrName>style.visibility</p:attrName>
                                        </p:attrNameLst>
                                      </p:cBhvr>
                                      <p:to>
                                        <p:strVal val="visible"/>
                                      </p:to>
                                    </p:set>
                                    <p:anim calcmode="lin" valueType="num">
                                      <p:cBhvr additive="base">
                                        <p:cTn id="4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4" end="4"/>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7">
                                            <p:txEl>
                                              <p:pRg st="5" end="5"/>
                                            </p:txEl>
                                          </p:spTgt>
                                        </p:tgtEl>
                                        <p:attrNameLst>
                                          <p:attrName>style.visibility</p:attrName>
                                        </p:attrNameLst>
                                      </p:cBhvr>
                                      <p:to>
                                        <p:strVal val="visible"/>
                                      </p:to>
                                    </p:set>
                                    <p:anim calcmode="lin" valueType="num">
                                      <p:cBhvr additive="base">
                                        <p:cTn id="4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7">
                                            <p:txEl>
                                              <p:pRg st="5" end="5"/>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7">
                                            <p:txEl>
                                              <p:pRg st="6" end="6"/>
                                            </p:txEl>
                                          </p:spTgt>
                                        </p:tgtEl>
                                        <p:attrNameLst>
                                          <p:attrName>style.visibility</p:attrName>
                                        </p:attrNameLst>
                                      </p:cBhvr>
                                      <p:to>
                                        <p:strVal val="visible"/>
                                      </p:to>
                                    </p:set>
                                    <p:anim calcmode="lin" valueType="num">
                                      <p:cBhvr additive="base">
                                        <p:cTn id="5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7">
                                            <p:txEl>
                                              <p:pRg st="6" end="6"/>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7">
                                            <p:txEl>
                                              <p:pRg st="7" end="7"/>
                                            </p:txEl>
                                          </p:spTgt>
                                        </p:tgtEl>
                                        <p:attrNameLst>
                                          <p:attrName>style.visibility</p:attrName>
                                        </p:attrNameLst>
                                      </p:cBhvr>
                                      <p:to>
                                        <p:strVal val="visible"/>
                                      </p:to>
                                    </p:set>
                                    <p:anim calcmode="lin" valueType="num">
                                      <p:cBhvr additive="base">
                                        <p:cTn id="55"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7" end="7"/>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7">
                                            <p:txEl>
                                              <p:pRg st="8" end="8"/>
                                            </p:txEl>
                                          </p:spTgt>
                                        </p:tgtEl>
                                        <p:attrNameLst>
                                          <p:attrName>style.visibility</p:attrName>
                                        </p:attrNameLst>
                                      </p:cBhvr>
                                      <p:to>
                                        <p:strVal val="visible"/>
                                      </p:to>
                                    </p:set>
                                    <p:anim calcmode="lin" valueType="num">
                                      <p:cBhvr additive="base">
                                        <p:cTn id="59"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7">
                                            <p:txEl>
                                              <p:pRg st="8" end="8"/>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7">
                                            <p:txEl>
                                              <p:pRg st="9" end="9"/>
                                            </p:txEl>
                                          </p:spTgt>
                                        </p:tgtEl>
                                        <p:attrNameLst>
                                          <p:attrName>style.visibility</p:attrName>
                                        </p:attrNameLst>
                                      </p:cBhvr>
                                      <p:to>
                                        <p:strVal val="visible"/>
                                      </p:to>
                                    </p:set>
                                    <p:anim calcmode="lin" valueType="num">
                                      <p:cBhvr additive="base">
                                        <p:cTn id="63"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7">
                                            <p:txEl>
                                              <p:pRg st="9" end="9"/>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7">
                                            <p:txEl>
                                              <p:pRg st="10" end="10"/>
                                            </p:txEl>
                                          </p:spTgt>
                                        </p:tgtEl>
                                        <p:attrNameLst>
                                          <p:attrName>style.visibility</p:attrName>
                                        </p:attrNameLst>
                                      </p:cBhvr>
                                      <p:to>
                                        <p:strVal val="visible"/>
                                      </p:to>
                                    </p:set>
                                    <p:anim calcmode="lin" valueType="num">
                                      <p:cBhvr additive="base">
                                        <p:cTn id="67"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10" end="10"/>
                                            </p:txEl>
                                          </p:spTgt>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7">
                                            <p:txEl>
                                              <p:pRg st="11" end="11"/>
                                            </p:txEl>
                                          </p:spTgt>
                                        </p:tgtEl>
                                        <p:attrNameLst>
                                          <p:attrName>style.visibility</p:attrName>
                                        </p:attrNameLst>
                                      </p:cBhvr>
                                      <p:to>
                                        <p:strVal val="visible"/>
                                      </p:to>
                                    </p:set>
                                    <p:anim calcmode="lin" valueType="num">
                                      <p:cBhvr additive="base">
                                        <p:cTn id="71" dur="500" fill="hold"/>
                                        <p:tgtEl>
                                          <p:spTgt spid="7">
                                            <p:txEl>
                                              <p:pRg st="11" end="11"/>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7">
                                            <p:txEl>
                                              <p:pRg st="11" end="11"/>
                                            </p:txEl>
                                          </p:spTgt>
                                        </p:tgtEl>
                                        <p:attrNameLst>
                                          <p:attrName>ppt_y</p:attrName>
                                        </p:attrNameLst>
                                      </p:cBhvr>
                                      <p:tavLst>
                                        <p:tav tm="0">
                                          <p:val>
                                            <p:strVal val="1+#ppt_h/2"/>
                                          </p:val>
                                        </p:tav>
                                        <p:tav tm="100000">
                                          <p:val>
                                            <p:strVal val="#ppt_y"/>
                                          </p:val>
                                        </p:tav>
                                      </p:tavLst>
                                    </p:anim>
                                  </p:childTnLst>
                                </p:cTn>
                              </p:par>
                              <p:par>
                                <p:cTn id="73" presetID="2" presetClass="entr" presetSubtype="4" fill="hold" nodeType="withEffect">
                                  <p:stCondLst>
                                    <p:cond delay="0"/>
                                  </p:stCondLst>
                                  <p:childTnLst>
                                    <p:set>
                                      <p:cBhvr>
                                        <p:cTn id="74" dur="1" fill="hold">
                                          <p:stCondLst>
                                            <p:cond delay="0"/>
                                          </p:stCondLst>
                                        </p:cTn>
                                        <p:tgtEl>
                                          <p:spTgt spid="7">
                                            <p:txEl>
                                              <p:pRg st="12" end="12"/>
                                            </p:txEl>
                                          </p:spTgt>
                                        </p:tgtEl>
                                        <p:attrNameLst>
                                          <p:attrName>style.visibility</p:attrName>
                                        </p:attrNameLst>
                                      </p:cBhvr>
                                      <p:to>
                                        <p:strVal val="visible"/>
                                      </p:to>
                                    </p:set>
                                    <p:anim calcmode="lin" valueType="num">
                                      <p:cBhvr additive="base">
                                        <p:cTn id="75" dur="500" fill="hold"/>
                                        <p:tgtEl>
                                          <p:spTgt spid="7">
                                            <p:txEl>
                                              <p:pRg st="12" end="12"/>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7">
                                            <p:txEl>
                                              <p:pRg st="12" end="12"/>
                                            </p:txEl>
                                          </p:spTgt>
                                        </p:tgtEl>
                                        <p:attrNameLst>
                                          <p:attrName>ppt_y</p:attrName>
                                        </p:attrNameLst>
                                      </p:cBhvr>
                                      <p:tavLst>
                                        <p:tav tm="0">
                                          <p:val>
                                            <p:strVal val="1+#ppt_h/2"/>
                                          </p:val>
                                        </p:tav>
                                        <p:tav tm="100000">
                                          <p:val>
                                            <p:strVal val="#ppt_y"/>
                                          </p:val>
                                        </p:tav>
                                      </p:tavLst>
                                    </p:anim>
                                  </p:childTnLst>
                                </p:cTn>
                              </p:par>
                              <p:par>
                                <p:cTn id="77" presetID="2" presetClass="entr" presetSubtype="4" fill="hold" nodeType="withEffect">
                                  <p:stCondLst>
                                    <p:cond delay="0"/>
                                  </p:stCondLst>
                                  <p:childTnLst>
                                    <p:set>
                                      <p:cBhvr>
                                        <p:cTn id="78" dur="1" fill="hold">
                                          <p:stCondLst>
                                            <p:cond delay="0"/>
                                          </p:stCondLst>
                                        </p:cTn>
                                        <p:tgtEl>
                                          <p:spTgt spid="7">
                                            <p:txEl>
                                              <p:pRg st="13" end="13"/>
                                            </p:txEl>
                                          </p:spTgt>
                                        </p:tgtEl>
                                        <p:attrNameLst>
                                          <p:attrName>style.visibility</p:attrName>
                                        </p:attrNameLst>
                                      </p:cBhvr>
                                      <p:to>
                                        <p:strVal val="visible"/>
                                      </p:to>
                                    </p:set>
                                    <p:anim calcmode="lin" valueType="num">
                                      <p:cBhvr additive="base">
                                        <p:cTn id="79" dur="500" fill="hold"/>
                                        <p:tgtEl>
                                          <p:spTgt spid="7">
                                            <p:txEl>
                                              <p:pRg st="13" end="1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7">
                                            <p:txEl>
                                              <p:pRg st="13" end="13"/>
                                            </p:txEl>
                                          </p:spTgt>
                                        </p:tgtEl>
                                        <p:attrNameLst>
                                          <p:attrName>ppt_y</p:attrName>
                                        </p:attrNameLst>
                                      </p:cBhvr>
                                      <p:tavLst>
                                        <p:tav tm="0">
                                          <p:val>
                                            <p:strVal val="1+#ppt_h/2"/>
                                          </p:val>
                                        </p:tav>
                                        <p:tav tm="100000">
                                          <p:val>
                                            <p:strVal val="#ppt_y"/>
                                          </p:val>
                                        </p:tav>
                                      </p:tavLst>
                                    </p:anim>
                                  </p:childTnLst>
                                </p:cTn>
                              </p:par>
                              <p:par>
                                <p:cTn id="81" presetID="2" presetClass="entr" presetSubtype="4" fill="hold" nodeType="withEffect">
                                  <p:stCondLst>
                                    <p:cond delay="0"/>
                                  </p:stCondLst>
                                  <p:childTnLst>
                                    <p:set>
                                      <p:cBhvr>
                                        <p:cTn id="82" dur="1" fill="hold">
                                          <p:stCondLst>
                                            <p:cond delay="0"/>
                                          </p:stCondLst>
                                        </p:cTn>
                                        <p:tgtEl>
                                          <p:spTgt spid="7">
                                            <p:txEl>
                                              <p:pRg st="14" end="14"/>
                                            </p:txEl>
                                          </p:spTgt>
                                        </p:tgtEl>
                                        <p:attrNameLst>
                                          <p:attrName>style.visibility</p:attrName>
                                        </p:attrNameLst>
                                      </p:cBhvr>
                                      <p:to>
                                        <p:strVal val="visible"/>
                                      </p:to>
                                    </p:set>
                                    <p:anim calcmode="lin" valueType="num">
                                      <p:cBhvr additive="base">
                                        <p:cTn id="83" dur="500" fill="hold"/>
                                        <p:tgtEl>
                                          <p:spTgt spid="7">
                                            <p:txEl>
                                              <p:pRg st="14" end="14"/>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7">
                                            <p:txEl>
                                              <p:pRg st="14" end="14"/>
                                            </p:txEl>
                                          </p:spTgt>
                                        </p:tgtEl>
                                        <p:attrNameLst>
                                          <p:attrName>ppt_y</p:attrName>
                                        </p:attrNameLst>
                                      </p:cBhvr>
                                      <p:tavLst>
                                        <p:tav tm="0">
                                          <p:val>
                                            <p:strVal val="1+#ppt_h/2"/>
                                          </p:val>
                                        </p:tav>
                                        <p:tav tm="100000">
                                          <p:val>
                                            <p:strVal val="#ppt_y"/>
                                          </p:val>
                                        </p:tav>
                                      </p:tavLst>
                                    </p:anim>
                                  </p:childTnLst>
                                </p:cTn>
                              </p:par>
                              <p:par>
                                <p:cTn id="85" presetID="2" presetClass="entr" presetSubtype="4" fill="hold" nodeType="withEffect">
                                  <p:stCondLst>
                                    <p:cond delay="0"/>
                                  </p:stCondLst>
                                  <p:childTnLst>
                                    <p:set>
                                      <p:cBhvr>
                                        <p:cTn id="86" dur="1" fill="hold">
                                          <p:stCondLst>
                                            <p:cond delay="0"/>
                                          </p:stCondLst>
                                        </p:cTn>
                                        <p:tgtEl>
                                          <p:spTgt spid="7">
                                            <p:txEl>
                                              <p:pRg st="15" end="15"/>
                                            </p:txEl>
                                          </p:spTgt>
                                        </p:tgtEl>
                                        <p:attrNameLst>
                                          <p:attrName>style.visibility</p:attrName>
                                        </p:attrNameLst>
                                      </p:cBhvr>
                                      <p:to>
                                        <p:strVal val="visible"/>
                                      </p:to>
                                    </p:set>
                                    <p:anim calcmode="lin" valueType="num">
                                      <p:cBhvr additive="base">
                                        <p:cTn id="87" dur="500" fill="hold"/>
                                        <p:tgtEl>
                                          <p:spTgt spid="7">
                                            <p:txEl>
                                              <p:pRg st="15" end="15"/>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7">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14</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824635" y="1487655"/>
            <a:ext cx="7599507" cy="4539704"/>
          </a:xfrm>
          <a:prstGeom prst="rect">
            <a:avLst/>
          </a:prstGeom>
        </p:spPr>
        <p:txBody>
          <a:bodyPr wrap="square">
            <a:spAutoFit/>
          </a:bodyPr>
          <a:lstStyle/>
          <a:p>
            <a:pPr algn="just" rtl="1">
              <a:spcAft>
                <a:spcPts val="600"/>
              </a:spcAft>
            </a:pPr>
            <a:r>
              <a:rPr lang="fa-IR" sz="1600" b="1" dirty="0">
                <a:solidFill>
                  <a:srgbClr val="FF0000"/>
                </a:solidFill>
                <a:latin typeface="B Nazanin" panose="00000400000000000000" pitchFamily="2" charset="-78"/>
                <a:ea typeface="Times New Roman" panose="02020603050405020304" pitchFamily="18" charset="0"/>
                <a:cs typeface="B Titr" panose="00000700000000000000" pitchFamily="2" charset="-78"/>
              </a:rPr>
              <a:t>هیأت عامل سازمان</a:t>
            </a:r>
            <a:r>
              <a:rPr lang="fa-IR" sz="1600" b="1" dirty="0" smtClean="0">
                <a:solidFill>
                  <a:srgbClr val="FF0000"/>
                </a:solidFill>
                <a:latin typeface="B Nazanin" panose="00000400000000000000" pitchFamily="2" charset="-78"/>
                <a:ea typeface="Times New Roman" panose="02020603050405020304" pitchFamily="18" charset="0"/>
                <a:cs typeface="B Titr" panose="00000700000000000000" pitchFamily="2" charset="-78"/>
              </a:rPr>
              <a:t>:</a:t>
            </a:r>
            <a:endParaRPr lang="en-US" sz="1600" b="1" dirty="0" smtClean="0">
              <a:solidFill>
                <a:srgbClr val="FF0000"/>
              </a:solidFill>
              <a:latin typeface="B Nazanin" panose="00000400000000000000" pitchFamily="2" charset="-78"/>
              <a:ea typeface="Times New Roman" panose="02020603050405020304" pitchFamily="18" charset="0"/>
              <a:cs typeface="B Titr" panose="00000700000000000000" pitchFamily="2" charset="-78"/>
            </a:endParaRPr>
          </a:p>
          <a:p>
            <a:pPr marL="285750" indent="-285750" algn="just" rtl="1">
              <a:spcAft>
                <a:spcPts val="600"/>
              </a:spcAft>
              <a:buFont typeface="Arial" panose="020B0604020202020204" pitchFamily="34" charset="0"/>
              <a:buChar char="•"/>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 </a:t>
            </a:r>
            <a:r>
              <a:rPr lang="fa-IR" sz="1400" b="1" dirty="0">
                <a:latin typeface="B Nazanin" panose="00000400000000000000" pitchFamily="2" charset="-78"/>
                <a:ea typeface="Times New Roman" panose="02020603050405020304" pitchFamily="18" charset="0"/>
                <a:cs typeface="B Mitra" panose="00000400000000000000" pitchFamily="2" charset="-78"/>
              </a:rPr>
              <a:t>هيأت عامل سازمان مرکب </a:t>
            </a:r>
            <a:r>
              <a:rPr lang="fa-IR" sz="1400" b="1" dirty="0">
                <a:solidFill>
                  <a:srgbClr val="FF0000"/>
                </a:solidFill>
                <a:latin typeface="B Nazanin" panose="00000400000000000000" pitchFamily="2" charset="-78"/>
                <a:ea typeface="Times New Roman" panose="02020603050405020304" pitchFamily="18" charset="0"/>
                <a:cs typeface="B Mitra" panose="00000400000000000000" pitchFamily="2" charset="-78"/>
              </a:rPr>
              <a:t>از پنج عضو اصلی </a:t>
            </a:r>
            <a:r>
              <a:rPr lang="fa-IR" sz="1400" b="1" dirty="0">
                <a:latin typeface="B Nazanin" panose="00000400000000000000" pitchFamily="2" charset="-78"/>
                <a:ea typeface="Times New Roman" panose="02020603050405020304" pitchFamily="18" charset="0"/>
                <a:cs typeface="B Mitra" panose="00000400000000000000" pitchFamily="2" charset="-78"/>
              </a:rPr>
              <a:t>و </a:t>
            </a:r>
            <a:r>
              <a:rPr lang="fa-IR" sz="1400" b="1" dirty="0">
                <a:solidFill>
                  <a:srgbClr val="FF0000"/>
                </a:solidFill>
                <a:latin typeface="B Nazanin" panose="00000400000000000000" pitchFamily="2" charset="-78"/>
                <a:ea typeface="Times New Roman" panose="02020603050405020304" pitchFamily="18" charset="0"/>
                <a:cs typeface="B Mitra" panose="00000400000000000000" pitchFamily="2" charset="-78"/>
              </a:rPr>
              <a:t>دو نفر عضو علی البدل </a:t>
            </a:r>
            <a:r>
              <a:rPr lang="fa-IR" sz="1400" b="1" dirty="0">
                <a:latin typeface="B Nazanin" panose="00000400000000000000" pitchFamily="2" charset="-78"/>
                <a:ea typeface="Times New Roman" panose="02020603050405020304" pitchFamily="18" charset="0"/>
                <a:cs typeface="B Mitra" panose="00000400000000000000" pitchFamily="2" charset="-78"/>
              </a:rPr>
              <a:t>خواهد بود که شامل رییس دانشگاه بعنوان رئیس هیأت عامل، رئیس سازمان بعنوان نایب رئیس و دبیر هیات عامل، سه نفر از دانش آموختگان دانشگاه شاخص در حوزه های علمی و اقتصادی در استان به پیشنهاد رییس سازمان و با حکم رئیس دانشگاه و دو نفر از فعالین اقتصادی استان به پیشنهاد رییس سازمان و با تایید هیات امنا و حکم رئیس دانشگاه برای مدت چهار سال انتخاب میشوند و پس از انقضای مدت تا زمانی که تجدید انتخاب به عمل نیامده است در سمت خود باقی خواهند بود و انتخاب مجدد آنان برای دوره های بعد بلامانع است. </a:t>
            </a:r>
            <a:r>
              <a:rPr lang="fa-IR" sz="1400" dirty="0" smtClean="0">
                <a:latin typeface="B Nazanin" panose="00000400000000000000" pitchFamily="2" charset="-78"/>
                <a:ea typeface="Times New Roman" panose="02020603050405020304" pitchFamily="18" charset="0"/>
                <a:cs typeface="B Mitra" panose="00000400000000000000" pitchFamily="2" charset="-78"/>
              </a:rPr>
              <a:t>در </a:t>
            </a:r>
            <a:r>
              <a:rPr lang="fa-IR" sz="1400" dirty="0">
                <a:latin typeface="B Nazanin" panose="00000400000000000000" pitchFamily="2" charset="-78"/>
                <a:ea typeface="Times New Roman" panose="02020603050405020304" pitchFamily="18" charset="0"/>
                <a:cs typeface="B Mitra" panose="00000400000000000000" pitchFamily="2" charset="-78"/>
              </a:rPr>
              <a:t>صورت فوت یا استعفاء یا هر دلیل دیگری که ادامه فعالیت یک یا دو نفر از اعضای اصلی هیأت عامل غیر ممکن گردد و تا زمان انتخاب اعضای اصلی، اعضای جایگزین با تشخیص رئیس دانشگاه در جلسات هیأت عامل حضور خواهند یافت. </a:t>
            </a:r>
          </a:p>
          <a:p>
            <a:pPr marL="285750" indent="-285750" algn="just" rtl="1">
              <a:spcAft>
                <a:spcPts val="600"/>
              </a:spcAft>
              <a:buFont typeface="Arial" panose="020B0604020202020204" pitchFamily="34" charset="0"/>
              <a:buChar char="•"/>
            </a:pPr>
            <a:r>
              <a:rPr lang="fa-IR" sz="1400" dirty="0" smtClean="0">
                <a:latin typeface="B Nazanin" panose="00000400000000000000" pitchFamily="2" charset="-78"/>
                <a:ea typeface="Times New Roman" panose="02020603050405020304" pitchFamily="18" charset="0"/>
                <a:cs typeface="B Mitra" panose="00000400000000000000" pitchFamily="2" charset="-78"/>
              </a:rPr>
              <a:t> </a:t>
            </a:r>
            <a:r>
              <a:rPr lang="fa-IR" sz="1400" dirty="0">
                <a:solidFill>
                  <a:srgbClr val="FF0000"/>
                </a:solidFill>
                <a:latin typeface="B Nazanin" panose="00000400000000000000" pitchFamily="2" charset="-78"/>
                <a:ea typeface="Times New Roman" panose="02020603050405020304" pitchFamily="18" charset="0"/>
                <a:cs typeface="B Mitra" panose="00000400000000000000" pitchFamily="2" charset="-78"/>
              </a:rPr>
              <a:t>جلسات هیأت عامل با حضور اکثریت اعضا رسمیت می‌یابد و تصمیمات با اکثریت آرای موافق اعضای هیأت عامل اتخاذ خواهد گردید. </a:t>
            </a:r>
          </a:p>
          <a:p>
            <a:pPr marL="285750" indent="-285750" algn="just" rtl="1">
              <a:spcAft>
                <a:spcPts val="600"/>
              </a:spcAft>
              <a:buFont typeface="Arial" panose="020B0604020202020204" pitchFamily="34" charset="0"/>
              <a:buChar char="•"/>
            </a:pPr>
            <a:r>
              <a:rPr lang="fa-IR" sz="1400" dirty="0" smtClean="0">
                <a:solidFill>
                  <a:srgbClr val="FF0000"/>
                </a:solidFill>
                <a:latin typeface="B Nazanin" panose="00000400000000000000" pitchFamily="2" charset="-78"/>
                <a:ea typeface="Times New Roman" panose="02020603050405020304" pitchFamily="18" charset="0"/>
                <a:cs typeface="B Mitra" panose="00000400000000000000" pitchFamily="2" charset="-78"/>
              </a:rPr>
              <a:t>جلسات </a:t>
            </a:r>
            <a:r>
              <a:rPr lang="fa-IR" sz="1400" dirty="0">
                <a:solidFill>
                  <a:srgbClr val="FF0000"/>
                </a:solidFill>
                <a:latin typeface="B Nazanin" panose="00000400000000000000" pitchFamily="2" charset="-78"/>
                <a:ea typeface="Times New Roman" panose="02020603050405020304" pitchFamily="18" charset="0"/>
                <a:cs typeface="B Mitra" panose="00000400000000000000" pitchFamily="2" charset="-78"/>
              </a:rPr>
              <a:t>هیأت عامل در هر موقع بنا به دعوت رییس هیأت عامل یا رییس سازمان و حداقل هر ماه یکبار و به طور منظم تشکیل میشود. دستور جلسه یک هفته قبل از تشکیل جلسه توسط رئیس هیأت عامل یا رییس سازمان برای اعضا ارسال خواهد شد. </a:t>
            </a:r>
          </a:p>
          <a:p>
            <a:pPr marL="285750" indent="-285750" algn="just" rtl="1">
              <a:spcAft>
                <a:spcPts val="600"/>
              </a:spcAft>
              <a:buFont typeface="Arial" panose="020B0604020202020204" pitchFamily="34" charset="0"/>
              <a:buChar char="•"/>
            </a:pPr>
            <a:r>
              <a:rPr lang="fa-IR" sz="1400" dirty="0" smtClean="0">
                <a:latin typeface="B Nazanin" panose="00000400000000000000" pitchFamily="2" charset="-78"/>
                <a:ea typeface="Times New Roman" panose="02020603050405020304" pitchFamily="18" charset="0"/>
                <a:cs typeface="B Mitra" panose="00000400000000000000" pitchFamily="2" charset="-78"/>
              </a:rPr>
              <a:t>اداره </a:t>
            </a:r>
            <a:r>
              <a:rPr lang="fa-IR" sz="1400" dirty="0">
                <a:latin typeface="B Nazanin" panose="00000400000000000000" pitchFamily="2" charset="-78"/>
                <a:ea typeface="Times New Roman" panose="02020603050405020304" pitchFamily="18" charset="0"/>
                <a:cs typeface="B Mitra" panose="00000400000000000000" pitchFamily="2" charset="-78"/>
              </a:rPr>
              <a:t>جلسات هیأت عامل سازمان با رییس هیأت عامل و در غیاب وی با نایب رییس هیأت عامل (رییس سازمان) میباشد. </a:t>
            </a:r>
          </a:p>
          <a:p>
            <a:pPr marL="285750" indent="-285750" algn="just" rtl="1">
              <a:spcAft>
                <a:spcPts val="600"/>
              </a:spcAft>
              <a:buFont typeface="Arial" panose="020B0604020202020204" pitchFamily="34" charset="0"/>
              <a:buChar char="•"/>
            </a:pPr>
            <a:r>
              <a:rPr lang="fa-IR" sz="1400" dirty="0" smtClean="0">
                <a:latin typeface="B Nazanin" panose="00000400000000000000" pitchFamily="2" charset="-78"/>
                <a:ea typeface="Times New Roman" panose="02020603050405020304" pitchFamily="18" charset="0"/>
                <a:cs typeface="B Mitra" panose="00000400000000000000" pitchFamily="2" charset="-78"/>
              </a:rPr>
              <a:t>در </a:t>
            </a:r>
            <a:r>
              <a:rPr lang="fa-IR" sz="1400" dirty="0">
                <a:latin typeface="B Nazanin" panose="00000400000000000000" pitchFamily="2" charset="-78"/>
                <a:ea typeface="Times New Roman" panose="02020603050405020304" pitchFamily="18" charset="0"/>
                <a:cs typeface="B Mitra" panose="00000400000000000000" pitchFamily="2" charset="-78"/>
              </a:rPr>
              <a:t>صورت پیشنهاد یا درخواست رییس هیات عامل یا اعضا به تشکیل جلسه رییس سازمان موظف به بررسی و پیگیری برای تشکیل جلسه است. </a:t>
            </a:r>
          </a:p>
          <a:p>
            <a:pPr marL="285750" indent="-285750" algn="just" rtl="1">
              <a:spcAft>
                <a:spcPts val="600"/>
              </a:spcAft>
              <a:buFont typeface="Arial" panose="020B0604020202020204" pitchFamily="34" charset="0"/>
              <a:buChar char="•"/>
            </a:pPr>
            <a:r>
              <a:rPr lang="fa-IR" sz="1400" dirty="0" smtClean="0">
                <a:solidFill>
                  <a:srgbClr val="FF0000"/>
                </a:solidFill>
                <a:latin typeface="B Nazanin" panose="00000400000000000000" pitchFamily="2" charset="-78"/>
                <a:ea typeface="Times New Roman" panose="02020603050405020304" pitchFamily="18" charset="0"/>
                <a:cs typeface="B Mitra" panose="00000400000000000000" pitchFamily="2" charset="-78"/>
              </a:rPr>
              <a:t>هیأت </a:t>
            </a:r>
            <a:r>
              <a:rPr lang="fa-IR" sz="1400" dirty="0">
                <a:solidFill>
                  <a:srgbClr val="FF0000"/>
                </a:solidFill>
                <a:latin typeface="B Nazanin" panose="00000400000000000000" pitchFamily="2" charset="-78"/>
                <a:ea typeface="Times New Roman" panose="02020603050405020304" pitchFamily="18" charset="0"/>
                <a:cs typeface="B Mitra" panose="00000400000000000000" pitchFamily="2" charset="-78"/>
              </a:rPr>
              <a:t>عامل دارای دفتری خواهد بود که صورتجلسات هیأت عامل در آن با درج نظر مخالفین ثبت و به امضای اعضای حاضر خواهد رسید. مسؤولیت ابلاغ مصوبات هیأت عامل با رییس هیأت عامل و پیگیری مصوبات برعهده رییس سازمان می باشد. یک نسخه از مصوبات حداکثر ظرف یک هفته از تاریخ تشکیل جلسه به هیأت امنای دانشگاه ارسال می‌شود.</a:t>
            </a:r>
          </a:p>
          <a:p>
            <a:pPr marL="285750" indent="-285750" algn="just" rtl="1">
              <a:spcAft>
                <a:spcPts val="600"/>
              </a:spcAft>
              <a:buFont typeface="Arial" panose="020B0604020202020204" pitchFamily="34" charset="0"/>
              <a:buChar char="•"/>
            </a:pPr>
            <a:r>
              <a:rPr lang="fa-IR" sz="1400" dirty="0" smtClean="0">
                <a:solidFill>
                  <a:srgbClr val="FF0000"/>
                </a:solidFill>
                <a:latin typeface="B Nazanin" panose="00000400000000000000" pitchFamily="2" charset="-78"/>
                <a:ea typeface="Times New Roman" panose="02020603050405020304" pitchFamily="18" charset="0"/>
                <a:cs typeface="B Mitra" panose="00000400000000000000" pitchFamily="2" charset="-78"/>
              </a:rPr>
              <a:t>هیأت </a:t>
            </a:r>
            <a:r>
              <a:rPr lang="fa-IR" sz="1400" dirty="0">
                <a:solidFill>
                  <a:srgbClr val="FF0000"/>
                </a:solidFill>
                <a:latin typeface="B Nazanin" panose="00000400000000000000" pitchFamily="2" charset="-78"/>
                <a:ea typeface="Times New Roman" panose="02020603050405020304" pitchFamily="18" charset="0"/>
                <a:cs typeface="B Mitra" panose="00000400000000000000" pitchFamily="2" charset="-78"/>
              </a:rPr>
              <a:t>عامل برای هرگونه اقدام و انجام هرگونه عملیات و معاملاتی که مربوط به موضوع فعالیت سازمان بوده و اتخاذ تصمیم درباره آنها صراحتاً در صلاحیت هیأت امنا قرار نگرفته باشد با رعایت آیین‌نامه مالی معالاتی خود دارای اختیارات کامل است. </a:t>
            </a:r>
          </a:p>
        </p:txBody>
      </p:sp>
    </p:spTree>
    <p:extLst>
      <p:ext uri="{BB962C8B-B14F-4D97-AF65-F5344CB8AC3E}">
        <p14:creationId xmlns:p14="http://schemas.microsoft.com/office/powerpoint/2010/main" val="3859772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 calcmode="lin" valueType="num">
                                      <p:cBhvr additive="base">
                                        <p:cTn id="2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anim calcmode="lin" valueType="num">
                                      <p:cBhvr additive="base">
                                        <p:cTn id="3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7">
                                            <p:txEl>
                                              <p:pRg st="3" end="3"/>
                                            </p:txEl>
                                          </p:spTgt>
                                        </p:tgtEl>
                                        <p:attrNameLst>
                                          <p:attrName>style.visibility</p:attrName>
                                        </p:attrNameLst>
                                      </p:cBhvr>
                                      <p:to>
                                        <p:strVal val="visible"/>
                                      </p:to>
                                    </p:set>
                                    <p:anim calcmode="lin" valueType="num">
                                      <p:cBhvr additive="base">
                                        <p:cTn id="3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3" end="3"/>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7">
                                            <p:txEl>
                                              <p:pRg st="4" end="4"/>
                                            </p:txEl>
                                          </p:spTgt>
                                        </p:tgtEl>
                                        <p:attrNameLst>
                                          <p:attrName>style.visibility</p:attrName>
                                        </p:attrNameLst>
                                      </p:cBhvr>
                                      <p:to>
                                        <p:strVal val="visible"/>
                                      </p:to>
                                    </p:set>
                                    <p:anim calcmode="lin" valueType="num">
                                      <p:cBhvr additive="base">
                                        <p:cTn id="4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4" end="4"/>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7">
                                            <p:txEl>
                                              <p:pRg st="5" end="5"/>
                                            </p:txEl>
                                          </p:spTgt>
                                        </p:tgtEl>
                                        <p:attrNameLst>
                                          <p:attrName>style.visibility</p:attrName>
                                        </p:attrNameLst>
                                      </p:cBhvr>
                                      <p:to>
                                        <p:strVal val="visible"/>
                                      </p:to>
                                    </p:set>
                                    <p:anim calcmode="lin" valueType="num">
                                      <p:cBhvr additive="base">
                                        <p:cTn id="4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7">
                                            <p:txEl>
                                              <p:pRg st="5" end="5"/>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7">
                                            <p:txEl>
                                              <p:pRg st="6" end="6"/>
                                            </p:txEl>
                                          </p:spTgt>
                                        </p:tgtEl>
                                        <p:attrNameLst>
                                          <p:attrName>style.visibility</p:attrName>
                                        </p:attrNameLst>
                                      </p:cBhvr>
                                      <p:to>
                                        <p:strVal val="visible"/>
                                      </p:to>
                                    </p:set>
                                    <p:anim calcmode="lin" valueType="num">
                                      <p:cBhvr additive="base">
                                        <p:cTn id="5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7">
                                            <p:txEl>
                                              <p:pRg st="6" end="6"/>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7">
                                            <p:txEl>
                                              <p:pRg st="7" end="7"/>
                                            </p:txEl>
                                          </p:spTgt>
                                        </p:tgtEl>
                                        <p:attrNameLst>
                                          <p:attrName>style.visibility</p:attrName>
                                        </p:attrNameLst>
                                      </p:cBhvr>
                                      <p:to>
                                        <p:strVal val="visible"/>
                                      </p:to>
                                    </p:set>
                                    <p:anim calcmode="lin" valueType="num">
                                      <p:cBhvr additive="base">
                                        <p:cTn id="55"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15</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824635" y="1533821"/>
            <a:ext cx="7599507" cy="4385816"/>
          </a:xfrm>
          <a:prstGeom prst="rect">
            <a:avLst/>
          </a:prstGeom>
        </p:spPr>
        <p:txBody>
          <a:bodyPr wrap="square">
            <a:spAutoFit/>
          </a:bodyPr>
          <a:lstStyle/>
          <a:p>
            <a:pPr algn="just" rtl="1">
              <a:spcAft>
                <a:spcPts val="600"/>
              </a:spcAft>
            </a:pPr>
            <a:r>
              <a:rPr lang="fa-IR" sz="1600" b="1" dirty="0">
                <a:solidFill>
                  <a:srgbClr val="FF0000"/>
                </a:solidFill>
                <a:latin typeface="B Nazanin" panose="00000400000000000000" pitchFamily="2" charset="-78"/>
                <a:ea typeface="Times New Roman" panose="02020603050405020304" pitchFamily="18" charset="0"/>
                <a:cs typeface="B Titr" panose="00000700000000000000" pitchFamily="2" charset="-78"/>
              </a:rPr>
              <a:t>هیأت عامل به ویژه اختیارات زیر را دارا می‌باشد: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 </a:t>
            </a:r>
            <a:r>
              <a:rPr lang="fa-IR" sz="1400" b="1" dirty="0">
                <a:latin typeface="B Nazanin" panose="00000400000000000000" pitchFamily="2" charset="-78"/>
                <a:ea typeface="Times New Roman" panose="02020603050405020304" pitchFamily="18" charset="0"/>
                <a:cs typeface="B Mitra" panose="00000400000000000000" pitchFamily="2" charset="-78"/>
              </a:rPr>
              <a:t>تهیه و تنظیم سازمان تفصیلی و آیین‌نامه‌های مالی - معاملاتی و اداری - استخدامی و ساختار و تشکیلات تفصیلی، شرح وظایف و اصلاحات لازم مربوط به سازمان به منظور پیشنهاد به هیأت امنا.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2 </a:t>
            </a:r>
            <a:r>
              <a:rPr lang="fa-IR" sz="1400" b="1" dirty="0">
                <a:latin typeface="B Nazanin" panose="00000400000000000000" pitchFamily="2" charset="-78"/>
                <a:ea typeface="Times New Roman" panose="02020603050405020304" pitchFamily="18" charset="0"/>
                <a:cs typeface="B Mitra" panose="00000400000000000000" pitchFamily="2" charset="-78"/>
              </a:rPr>
              <a:t>) بررسی و تایید افزایش یا کاهش بودجه سالانه سازمان جهت پیشنهاد به هیأت امنا.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3) </a:t>
            </a:r>
            <a:r>
              <a:rPr lang="fa-IR" sz="1400" b="1" dirty="0">
                <a:latin typeface="B Nazanin" panose="00000400000000000000" pitchFamily="2" charset="-78"/>
                <a:ea typeface="Times New Roman" panose="02020603050405020304" pitchFamily="18" charset="0"/>
                <a:cs typeface="B Mitra" panose="00000400000000000000" pitchFamily="2" charset="-78"/>
              </a:rPr>
              <a:t>بررسی و تایید ترازنامه و صورت حساب سود و زیان سازمان برای ارائه به هیأت امنا.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4) </a:t>
            </a:r>
            <a:r>
              <a:rPr lang="fa-IR" sz="1400" b="1" dirty="0">
                <a:latin typeface="B Nazanin" panose="00000400000000000000" pitchFamily="2" charset="-78"/>
                <a:ea typeface="Times New Roman" panose="02020603050405020304" pitchFamily="18" charset="0"/>
                <a:cs typeface="B Mitra" panose="00000400000000000000" pitchFamily="2" charset="-78"/>
              </a:rPr>
              <a:t>بررسی و تایید گزارش سالیانه عملیات سازمان و هر نوع گزارش و پیشنهاد که باید به هیأت امنا تسلیم شود.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5) </a:t>
            </a:r>
            <a:r>
              <a:rPr lang="fa-IR" sz="1400" b="1" dirty="0">
                <a:latin typeface="B Nazanin" panose="00000400000000000000" pitchFamily="2" charset="-78"/>
                <a:ea typeface="Times New Roman" panose="02020603050405020304" pitchFamily="18" charset="0"/>
                <a:cs typeface="B Mitra" panose="00000400000000000000" pitchFamily="2" charset="-78"/>
              </a:rPr>
              <a:t>تصویب و اعمال دستورالعمل‌ها و روش‌های مناسب برای اداره امور سازمان و اجرای تصمیمات هیأت امنا و تعیین حدود اختیارات هر یک از واحدهای سازمان با رعایت مقررات مربوط.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6) </a:t>
            </a:r>
            <a:r>
              <a:rPr lang="fa-IR" sz="1400" b="1" dirty="0">
                <a:latin typeface="B Nazanin" panose="00000400000000000000" pitchFamily="2" charset="-78"/>
                <a:ea typeface="Times New Roman" panose="02020603050405020304" pitchFamily="18" charset="0"/>
                <a:cs typeface="B Mitra" panose="00000400000000000000" pitchFamily="2" charset="-78"/>
              </a:rPr>
              <a:t>رسیدگی و اتخاذ تصمیم در مورد قراردادهایی که برابر آیین‌نامه معاملات سازمان باید به تصویب هیات عامل برسد.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7) </a:t>
            </a:r>
            <a:r>
              <a:rPr lang="fa-IR" sz="1400" b="1" dirty="0">
                <a:latin typeface="B Nazanin" panose="00000400000000000000" pitchFamily="2" charset="-78"/>
                <a:ea typeface="Times New Roman" panose="02020603050405020304" pitchFamily="18" charset="0"/>
                <a:cs typeface="B Mitra" panose="00000400000000000000" pitchFamily="2" charset="-78"/>
              </a:rPr>
              <a:t>تصویب طرح‌های لازم جهت مسایل مربوط به بهبود و پیشرفت امور سازمان برای ارایه به هیأت امنا.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8) </a:t>
            </a:r>
            <a:r>
              <a:rPr lang="fa-IR" sz="1400" b="1" dirty="0">
                <a:latin typeface="B Nazanin" panose="00000400000000000000" pitchFamily="2" charset="-78"/>
                <a:ea typeface="Times New Roman" panose="02020603050405020304" pitchFamily="18" charset="0"/>
                <a:cs typeface="B Mitra" panose="00000400000000000000" pitchFamily="2" charset="-78"/>
              </a:rPr>
              <a:t>اظهارنظر در مورد امور سازمان و گزارش‌هایی که از طرف اعضای هیات عامل و رییس سازمان مطرح می‌شود.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9) </a:t>
            </a:r>
            <a:r>
              <a:rPr lang="fa-IR" sz="1400" b="1" dirty="0">
                <a:latin typeface="B Nazanin" panose="00000400000000000000" pitchFamily="2" charset="-78"/>
                <a:ea typeface="Times New Roman" panose="02020603050405020304" pitchFamily="18" charset="0"/>
                <a:cs typeface="B Mitra" panose="00000400000000000000" pitchFamily="2" charset="-78"/>
              </a:rPr>
              <a:t>اتخاذ تصمیم نسبت به خرید و فروش اموال منقول و غیر منقول، همچنین اجاره آنها و هرگونه وسایلی که مورد نیاز سازمان باشد در حدود آیین‌نامه‌های مالی و معاملاتی و سایر مقررات مربوط.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10) </a:t>
            </a:r>
            <a:r>
              <a:rPr lang="fa-IR" sz="1400" b="1" dirty="0">
                <a:latin typeface="B Nazanin" panose="00000400000000000000" pitchFamily="2" charset="-78"/>
                <a:ea typeface="Times New Roman" panose="02020603050405020304" pitchFamily="18" charset="0"/>
                <a:cs typeface="B Mitra" panose="00000400000000000000" pitchFamily="2" charset="-78"/>
              </a:rPr>
              <a:t>تصویب تغییرات سازمانی و تشکیلات اداری سازمان در چارچوب ساختار کلی سازمان.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11) </a:t>
            </a:r>
            <a:r>
              <a:rPr lang="fa-IR" sz="1400" b="1" dirty="0">
                <a:latin typeface="B Nazanin" panose="00000400000000000000" pitchFamily="2" charset="-78"/>
                <a:ea typeface="Times New Roman" panose="02020603050405020304" pitchFamily="18" charset="0"/>
                <a:cs typeface="B Mitra" panose="00000400000000000000" pitchFamily="2" charset="-78"/>
              </a:rPr>
              <a:t>بررسی برنامه عملیات سالانه سازمان که از طرف رییس سازمان گزارش می‌شود و نظارت بر اجرای برنامه‌های جاری براساس خط‌مشی و هدف‌های سازمان.</a:t>
            </a:r>
          </a:p>
        </p:txBody>
      </p:sp>
    </p:spTree>
    <p:extLst>
      <p:ext uri="{BB962C8B-B14F-4D97-AF65-F5344CB8AC3E}">
        <p14:creationId xmlns:p14="http://schemas.microsoft.com/office/powerpoint/2010/main" val="599174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16</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777875" y="1232974"/>
            <a:ext cx="7617980" cy="5293757"/>
          </a:xfrm>
          <a:prstGeom prst="rect">
            <a:avLst/>
          </a:prstGeom>
        </p:spPr>
        <p:txBody>
          <a:bodyPr wrap="square">
            <a:spAutoFit/>
          </a:bodyPr>
          <a:lstStyle/>
          <a:p>
            <a:pPr algn="just" rtl="1">
              <a:spcAft>
                <a:spcPts val="600"/>
              </a:spcAft>
            </a:pPr>
            <a:r>
              <a:rPr lang="fa-IR" sz="1600" b="1" dirty="0">
                <a:solidFill>
                  <a:srgbClr val="FF0000"/>
                </a:solidFill>
                <a:latin typeface="B Nazanin" panose="00000400000000000000" pitchFamily="2" charset="-78"/>
                <a:ea typeface="Times New Roman" panose="02020603050405020304" pitchFamily="18" charset="0"/>
                <a:cs typeface="B Titr" panose="00000700000000000000" pitchFamily="2" charset="-78"/>
              </a:rPr>
              <a:t>هیأت عامل به ویژه اختیارات زیر را دارا می‌باشد: (ادامه)</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12) </a:t>
            </a:r>
            <a:r>
              <a:rPr lang="fa-IR" sz="1400" b="1" dirty="0">
                <a:solidFill>
                  <a:srgbClr val="FF0000"/>
                </a:solidFill>
                <a:latin typeface="B Nazanin" panose="00000400000000000000" pitchFamily="2" charset="-78"/>
                <a:ea typeface="Times New Roman" panose="02020603050405020304" pitchFamily="18" charset="0"/>
                <a:cs typeface="B Mitra" panose="00000400000000000000" pitchFamily="2" charset="-78"/>
              </a:rPr>
              <a:t>بررسی و تصویب طرح‌های سرمایه‌گذاری و مشارکت جهت طرح در هیأت امنا.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13) </a:t>
            </a:r>
            <a:r>
              <a:rPr lang="fa-IR" sz="1400" b="1" dirty="0">
                <a:latin typeface="B Nazanin" panose="00000400000000000000" pitchFamily="2" charset="-78"/>
                <a:ea typeface="Times New Roman" panose="02020603050405020304" pitchFamily="18" charset="0"/>
                <a:cs typeface="B Mitra" panose="00000400000000000000" pitchFamily="2" charset="-78"/>
              </a:rPr>
              <a:t>پیشنهاد چگونگی استفاده از اندوخته‌های سازمان در هیأت امنا با رعایت ضوابط مربوط.</a:t>
            </a:r>
          </a:p>
          <a:p>
            <a:pPr algn="just" rtl="1">
              <a:spcAft>
                <a:spcPts val="600"/>
              </a:spcAft>
            </a:pPr>
            <a:r>
              <a:rPr lang="fa-IR" sz="1400" b="1" dirty="0">
                <a:latin typeface="B Nazanin" panose="00000400000000000000" pitchFamily="2" charset="-78"/>
                <a:ea typeface="Times New Roman" panose="02020603050405020304" pitchFamily="18" charset="0"/>
                <a:cs typeface="B Mitra" panose="00000400000000000000" pitchFamily="2" charset="-78"/>
              </a:rPr>
              <a:t> </a:t>
            </a:r>
            <a:r>
              <a:rPr lang="fa-IR" sz="1400" b="1" dirty="0" smtClean="0">
                <a:latin typeface="B Nazanin" panose="00000400000000000000" pitchFamily="2" charset="-78"/>
                <a:ea typeface="Times New Roman" panose="02020603050405020304" pitchFamily="18" charset="0"/>
                <a:cs typeface="B Mitra" panose="00000400000000000000" pitchFamily="2" charset="-78"/>
              </a:rPr>
              <a:t>14) </a:t>
            </a:r>
            <a:r>
              <a:rPr lang="fa-IR" sz="1400" b="1" dirty="0">
                <a:solidFill>
                  <a:srgbClr val="FF0000"/>
                </a:solidFill>
                <a:latin typeface="B Nazanin" panose="00000400000000000000" pitchFamily="2" charset="-78"/>
                <a:ea typeface="Times New Roman" panose="02020603050405020304" pitchFamily="18" charset="0"/>
                <a:cs typeface="B Mitra" panose="00000400000000000000" pitchFamily="2" charset="-78"/>
              </a:rPr>
              <a:t>اجرای مصوبات هیأت امنا.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15) </a:t>
            </a:r>
            <a:r>
              <a:rPr lang="fa-IR" sz="1400" b="1" dirty="0">
                <a:latin typeface="B Nazanin" panose="00000400000000000000" pitchFamily="2" charset="-78"/>
                <a:ea typeface="Times New Roman" panose="02020603050405020304" pitchFamily="18" charset="0"/>
                <a:cs typeface="B Mitra" panose="00000400000000000000" pitchFamily="2" charset="-78"/>
              </a:rPr>
              <a:t>تهیه تنظیم و پیشنهاد خط‌مشی و برنامه‌های عملیاتی سازمان به هیأت امنا.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16) </a:t>
            </a:r>
            <a:r>
              <a:rPr lang="fa-IR" sz="1400" b="1" dirty="0">
                <a:latin typeface="B Nazanin" panose="00000400000000000000" pitchFamily="2" charset="-78"/>
                <a:ea typeface="Times New Roman" panose="02020603050405020304" pitchFamily="18" charset="0"/>
                <a:cs typeface="B Mitra" panose="00000400000000000000" pitchFamily="2" charset="-78"/>
              </a:rPr>
              <a:t>اتخاذ تصمیم نسبت به تأسیس و یا انحلال شعب و یا نمایندگی‌های سازمان و پیشنهاد به هیأت امنا.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17) </a:t>
            </a:r>
            <a:r>
              <a:rPr lang="fa-IR" sz="1400" b="1" dirty="0">
                <a:latin typeface="B Nazanin" panose="00000400000000000000" pitchFamily="2" charset="-78"/>
                <a:ea typeface="Times New Roman" panose="02020603050405020304" pitchFamily="18" charset="0"/>
                <a:cs typeface="B Mitra" panose="00000400000000000000" pitchFamily="2" charset="-78"/>
              </a:rPr>
              <a:t>بررسی و تصویب پیشنهادات رییس سازمان در خصوص آیین‌نامه‌های داخلی لازم برای اداره سازمان.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18) </a:t>
            </a:r>
            <a:r>
              <a:rPr lang="fa-IR" sz="1400" b="1" dirty="0">
                <a:latin typeface="B Nazanin" panose="00000400000000000000" pitchFamily="2" charset="-78"/>
                <a:ea typeface="Times New Roman" panose="02020603050405020304" pitchFamily="18" charset="0"/>
                <a:cs typeface="B Mitra" panose="00000400000000000000" pitchFamily="2" charset="-78"/>
              </a:rPr>
              <a:t>پیشنهاد صلح و سازش در دعاوی بین‌المللی به هیأت امنا، اقامه دعوی در دعاوی داخلی و خارجی، صلح و سازش در دعاوی داخلی، ارجاع امر به داوری و تعیین داور در دعاوی داخلی جهت احقاق حقوق سازمان از طریق مراجع ذی‌صلاح و همچنین استرداد دعوی.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19) </a:t>
            </a:r>
            <a:r>
              <a:rPr lang="fa-IR" sz="1400" b="1" dirty="0">
                <a:latin typeface="B Nazanin" panose="00000400000000000000" pitchFamily="2" charset="-78"/>
                <a:ea typeface="Times New Roman" panose="02020603050405020304" pitchFamily="18" charset="0"/>
                <a:cs typeface="B Mitra" panose="00000400000000000000" pitchFamily="2" charset="-78"/>
              </a:rPr>
              <a:t>اتخاذ تصمیم نسبت به سفارشات و قراردادهای خارجی سازمان در چارچوب آیین‌نامه مالی معاملاتی.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20) </a:t>
            </a:r>
            <a:r>
              <a:rPr lang="fa-IR" sz="1400" b="1" dirty="0">
                <a:latin typeface="B Nazanin" panose="00000400000000000000" pitchFamily="2" charset="-78"/>
                <a:ea typeface="Times New Roman" panose="02020603050405020304" pitchFamily="18" charset="0"/>
                <a:cs typeface="B Mitra" panose="00000400000000000000" pitchFamily="2" charset="-78"/>
              </a:rPr>
              <a:t>پیشنهاد اخذ وام یا اعتبار از بانک‌ها و مؤسسات اعتباری داخل یا خارج کشور به هیأت امنا.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21) </a:t>
            </a:r>
            <a:r>
              <a:rPr lang="fa-IR" sz="1400" b="1" dirty="0">
                <a:solidFill>
                  <a:srgbClr val="FF0000"/>
                </a:solidFill>
                <a:latin typeface="B Nazanin" panose="00000400000000000000" pitchFamily="2" charset="-78"/>
                <a:ea typeface="Times New Roman" panose="02020603050405020304" pitchFamily="18" charset="0"/>
                <a:cs typeface="B Mitra" panose="00000400000000000000" pitchFamily="2" charset="-78"/>
              </a:rPr>
              <a:t>بررسی و پیشنهاد اصلاح یا تغییر مواد اساسنامه کاهش یا افزایش سرمایه و انحلال سازمان به هیأت امنا.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22) </a:t>
            </a:r>
            <a:r>
              <a:rPr lang="fa-IR" sz="1400" b="1" dirty="0">
                <a:latin typeface="B Nazanin" panose="00000400000000000000" pitchFamily="2" charset="-78"/>
                <a:ea typeface="Times New Roman" panose="02020603050405020304" pitchFamily="18" charset="0"/>
                <a:cs typeface="B Mitra" panose="00000400000000000000" pitchFamily="2" charset="-78"/>
              </a:rPr>
              <a:t>انجام حسابرسی داخلی نسبت به عملیات معاملات، فعالیت‌ها و مخارج سازمان و بازرسی در کلیه امور سازمان. انجام این وظیفه نباید در امور اجرایی جاری سازمان خللی وارد آورد. </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23)</a:t>
            </a:r>
            <a:r>
              <a:rPr lang="fa-IR" sz="1400" b="1" dirty="0" smtClean="0">
                <a:solidFill>
                  <a:srgbClr val="FF0000"/>
                </a:solidFill>
                <a:latin typeface="B Nazanin" panose="00000400000000000000" pitchFamily="2" charset="-78"/>
                <a:ea typeface="Times New Roman" panose="02020603050405020304" pitchFamily="18" charset="0"/>
                <a:cs typeface="B Mitra" panose="00000400000000000000" pitchFamily="2" charset="-78"/>
              </a:rPr>
              <a:t> </a:t>
            </a:r>
            <a:r>
              <a:rPr lang="fa-IR" sz="1400" b="1" dirty="0">
                <a:solidFill>
                  <a:srgbClr val="FF0000"/>
                </a:solidFill>
                <a:latin typeface="B Nazanin" panose="00000400000000000000" pitchFamily="2" charset="-78"/>
                <a:ea typeface="Times New Roman" panose="02020603050405020304" pitchFamily="18" charset="0"/>
                <a:cs typeface="B Mitra" panose="00000400000000000000" pitchFamily="2" charset="-78"/>
              </a:rPr>
              <a:t>تعیین سمت اجرایی و وظایف و اختیارات هر یک از اعضا هیات عامل در اداره سازمان.</a:t>
            </a:r>
          </a:p>
          <a:p>
            <a:pPr algn="just" rtl="1">
              <a:spcAft>
                <a:spcPts val="600"/>
              </a:spcAft>
            </a:pPr>
            <a:r>
              <a:rPr lang="fa-IR" sz="1400" b="1" dirty="0" smtClean="0">
                <a:latin typeface="B Nazanin" panose="00000400000000000000" pitchFamily="2" charset="-78"/>
                <a:ea typeface="Times New Roman" panose="02020603050405020304" pitchFamily="18" charset="0"/>
                <a:cs typeface="B Mitra" panose="00000400000000000000" pitchFamily="2" charset="-78"/>
              </a:rPr>
              <a:t>24) </a:t>
            </a:r>
            <a:r>
              <a:rPr lang="fa-IR" sz="1400" b="1" dirty="0">
                <a:solidFill>
                  <a:srgbClr val="FF0000"/>
                </a:solidFill>
                <a:latin typeface="B Nazanin" panose="00000400000000000000" pitchFamily="2" charset="-78"/>
                <a:ea typeface="Times New Roman" panose="02020603050405020304" pitchFamily="18" charset="0"/>
                <a:cs typeface="B Mitra" panose="00000400000000000000" pitchFamily="2" charset="-78"/>
              </a:rPr>
              <a:t>بررسی و اتخاذ تصمیم در مورد مسایلی که رییس هیأت عامل و رئیس سازمان در هیأت عامل سازمان مطرح می‌نماید مگر در مواردی که از وظایف مراجع صلاحیت‌دار دیگر باشد. </a:t>
            </a:r>
          </a:p>
          <a:p>
            <a:pPr algn="just" rtl="1">
              <a:spcAft>
                <a:spcPts val="600"/>
              </a:spcAft>
            </a:pPr>
            <a:r>
              <a:rPr lang="fa-IR" sz="1400" b="1" dirty="0">
                <a:solidFill>
                  <a:srgbClr val="FF0000"/>
                </a:solidFill>
                <a:latin typeface="B Nazanin" panose="00000400000000000000" pitchFamily="2" charset="-78"/>
                <a:ea typeface="Times New Roman" panose="02020603050405020304" pitchFamily="18" charset="0"/>
                <a:cs typeface="B Mitra" panose="00000400000000000000" pitchFamily="2" charset="-78"/>
              </a:rPr>
              <a:t>تبصره- هیأت عامل میتواند به مسؤولیت خود قسمتی از اختیارات خود را به رییس هیأت عامل یا رییس سازمان تفویض نماید. </a:t>
            </a:r>
          </a:p>
        </p:txBody>
      </p:sp>
    </p:spTree>
    <p:extLst>
      <p:ext uri="{BB962C8B-B14F-4D97-AF65-F5344CB8AC3E}">
        <p14:creationId xmlns:p14="http://schemas.microsoft.com/office/powerpoint/2010/main" val="3004898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17</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12" name="Rectangle 11"/>
          <p:cNvSpPr/>
          <p:nvPr/>
        </p:nvSpPr>
        <p:spPr>
          <a:xfrm>
            <a:off x="787136" y="2158747"/>
            <a:ext cx="7490690" cy="2034403"/>
          </a:xfrm>
          <a:prstGeom prst="rect">
            <a:avLst/>
          </a:prstGeom>
        </p:spPr>
        <p:txBody>
          <a:bodyPr wrap="square">
            <a:spAutoFit/>
          </a:bodyPr>
          <a:lstStyle/>
          <a:p>
            <a:pPr algn="just" rtl="1">
              <a:spcAft>
                <a:spcPts val="600"/>
              </a:spcAft>
            </a:pPr>
            <a:r>
              <a:rPr lang="fa-IR" sz="2400" b="1" dirty="0">
                <a:solidFill>
                  <a:srgbClr val="FF0000"/>
                </a:solidFill>
                <a:latin typeface="Microsoft Uighur" panose="02000000000000000000" pitchFamily="2" charset="-78"/>
                <a:ea typeface="Times New Roman" panose="02020603050405020304" pitchFamily="18" charset="0"/>
                <a:cs typeface="B Titr" panose="00000700000000000000" pitchFamily="2" charset="-78"/>
              </a:rPr>
              <a:t>رییس سازمان</a:t>
            </a:r>
            <a:r>
              <a:rPr lang="fa-IR" sz="2400" b="1" dirty="0">
                <a:solidFill>
                  <a:srgbClr val="FF0000"/>
                </a:solidFill>
                <a:latin typeface="B Nazanin" panose="00000400000000000000" pitchFamily="2" charset="-78"/>
                <a:ea typeface="Times New Roman" panose="02020603050405020304" pitchFamily="18" charset="0"/>
                <a:cs typeface="B Titr" panose="00000700000000000000" pitchFamily="2" charset="-78"/>
              </a:rPr>
              <a:t>: </a:t>
            </a:r>
            <a:endParaRPr lang="en-US" sz="2400" b="1" dirty="0">
              <a:solidFill>
                <a:srgbClr val="FF0000"/>
              </a:solidFill>
              <a:ea typeface="Times New Roman" panose="02020603050405020304" pitchFamily="18" charset="0"/>
              <a:cs typeface="B Titr" panose="00000700000000000000" pitchFamily="2" charset="-78"/>
            </a:endParaRPr>
          </a:p>
          <a:p>
            <a:pPr indent="12700" algn="just" rtl="1">
              <a:lnSpc>
                <a:spcPct val="135000"/>
              </a:lnSpc>
              <a:spcAft>
                <a:spcPts val="600"/>
              </a:spcAft>
            </a:pPr>
            <a:r>
              <a:rPr lang="fa-IR" sz="2400" dirty="0">
                <a:solidFill>
                  <a:srgbClr val="000000"/>
                </a:solidFill>
                <a:latin typeface="Microsoft Uighur" panose="02000000000000000000" pitchFamily="2" charset="-78"/>
                <a:ea typeface="Times New Roman" panose="02020603050405020304" pitchFamily="18" charset="0"/>
                <a:cs typeface="B Nazanin" panose="00000400000000000000" pitchFamily="2" charset="-78"/>
              </a:rPr>
              <a:t>رییس سازمان </a:t>
            </a:r>
            <a:r>
              <a:rPr lang="fa-IR" sz="2400" dirty="0">
                <a:solidFill>
                  <a:srgbClr val="D60093"/>
                </a:solidFill>
                <a:latin typeface="Microsoft Uighur" panose="02000000000000000000" pitchFamily="2" charset="-78"/>
                <a:ea typeface="Times New Roman" panose="02020603050405020304" pitchFamily="18" charset="0"/>
                <a:cs typeface="B Nazanin" panose="00000400000000000000" pitchFamily="2" charset="-78"/>
              </a:rPr>
              <a:t>بالاترین مقام اداری و اجرایی سازمان </a:t>
            </a:r>
            <a:r>
              <a:rPr lang="fa-IR" sz="2400" dirty="0">
                <a:solidFill>
                  <a:srgbClr val="000000"/>
                </a:solidFill>
                <a:latin typeface="Microsoft Uighur" panose="02000000000000000000" pitchFamily="2" charset="-78"/>
                <a:ea typeface="Times New Roman" panose="02020603050405020304" pitchFamily="18" charset="0"/>
                <a:cs typeface="B Nazanin" panose="00000400000000000000" pitchFamily="2" charset="-78"/>
              </a:rPr>
              <a:t>می‌باشد که با حکم رئیس دانشگاه منصوب میشود. رییس سازمان در حدود قوانین و مقررات اساسنامه، مسئول اداره امور سازمان می‌باشد.</a:t>
            </a:r>
            <a:endParaRPr lang="en-US" sz="2400" dirty="0">
              <a:solidFill>
                <a:srgbClr val="000000"/>
              </a:solidFill>
              <a:latin typeface="Courier New" panose="02070309020205020404" pitchFamily="49" charset="0"/>
              <a:ea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2331651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2">
                                            <p:txEl>
                                              <p:pRg st="0" end="0"/>
                                            </p:txEl>
                                          </p:spTgt>
                                        </p:tgtEl>
                                        <p:attrNameLst>
                                          <p:attrName>style.visibility</p:attrName>
                                        </p:attrNameLst>
                                      </p:cBhvr>
                                      <p:to>
                                        <p:strVal val="visible"/>
                                      </p:to>
                                    </p:set>
                                    <p:anim calcmode="lin" valueType="num">
                                      <p:cBhvr additive="base">
                                        <p:cTn id="2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2">
                                            <p:txEl>
                                              <p:pRg st="1" end="1"/>
                                            </p:txEl>
                                          </p:spTgt>
                                        </p:tgtEl>
                                        <p:attrNameLst>
                                          <p:attrName>style.visibility</p:attrName>
                                        </p:attrNameLst>
                                      </p:cBhvr>
                                      <p:to>
                                        <p:strVal val="visible"/>
                                      </p:to>
                                    </p:set>
                                    <p:anim calcmode="lin" valueType="num">
                                      <p:cBhvr additive="base">
                                        <p:cTn id="33"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18</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12" name="Rectangle 11"/>
          <p:cNvSpPr/>
          <p:nvPr/>
        </p:nvSpPr>
        <p:spPr>
          <a:xfrm>
            <a:off x="879044" y="1572293"/>
            <a:ext cx="7490690" cy="4093428"/>
          </a:xfrm>
          <a:prstGeom prst="rect">
            <a:avLst/>
          </a:prstGeom>
        </p:spPr>
        <p:txBody>
          <a:bodyPr wrap="square">
            <a:spAutoFit/>
          </a:bodyPr>
          <a:lstStyle/>
          <a:p>
            <a:pPr algn="just" rtl="1">
              <a:spcAft>
                <a:spcPts val="600"/>
              </a:spcAft>
            </a:pPr>
            <a:r>
              <a:rPr lang="fa-IR" sz="1400" b="1" dirty="0">
                <a:latin typeface="Microsoft Uighur" panose="02000000000000000000" pitchFamily="2" charset="-78"/>
                <a:ea typeface="Times New Roman" panose="02020603050405020304" pitchFamily="18" charset="0"/>
                <a:cs typeface="B Titr" panose="00000700000000000000" pitchFamily="2" charset="-78"/>
              </a:rPr>
              <a:t>موارد زیر از جمله وظایف رییس سازمان است: </a:t>
            </a:r>
          </a:p>
          <a:p>
            <a:pPr algn="just" rtl="1">
              <a:spcAft>
                <a:spcPts val="600"/>
              </a:spcAft>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1) </a:t>
            </a:r>
            <a:r>
              <a:rPr lang="fa-IR" sz="1400" b="1" dirty="0">
                <a:latin typeface="Microsoft Uighur" panose="02000000000000000000" pitchFamily="2" charset="-78"/>
                <a:ea typeface="Times New Roman" panose="02020603050405020304" pitchFamily="18" charset="0"/>
                <a:cs typeface="B Mitra" panose="00000400000000000000" pitchFamily="2" charset="-78"/>
              </a:rPr>
              <a:t>اجرای مصوبات هیأت امنا و هیأت عامل. </a:t>
            </a:r>
          </a:p>
          <a:p>
            <a:pPr algn="just" rtl="1">
              <a:spcAft>
                <a:spcPts val="600"/>
              </a:spcAft>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2) </a:t>
            </a:r>
            <a:r>
              <a:rPr lang="fa-IR" sz="1400" b="1" dirty="0">
                <a:latin typeface="Microsoft Uighur" panose="02000000000000000000" pitchFamily="2" charset="-78"/>
                <a:ea typeface="Times New Roman" panose="02020603050405020304" pitchFamily="18" charset="0"/>
                <a:cs typeface="B Mitra" panose="00000400000000000000" pitchFamily="2" charset="-78"/>
              </a:rPr>
              <a:t>تهیه و تنظیم برنامه های اجرایی و عملیاتی بودجه سالانه و صورتهای مالی سازمان و ارائه آن به هیأت عامل. </a:t>
            </a:r>
          </a:p>
          <a:p>
            <a:pPr algn="just" rtl="1">
              <a:spcAft>
                <a:spcPts val="600"/>
              </a:spcAft>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3) </a:t>
            </a:r>
            <a:r>
              <a:rPr lang="fa-IR" sz="1400" b="1" dirty="0">
                <a:latin typeface="Microsoft Uighur" panose="02000000000000000000" pitchFamily="2" charset="-78"/>
                <a:ea typeface="Times New Roman" panose="02020603050405020304" pitchFamily="18" charset="0"/>
                <a:cs typeface="B Mitra" panose="00000400000000000000" pitchFamily="2" charset="-78"/>
              </a:rPr>
              <a:t>اداره کلیه امور فنی، مالی اداری و استخدامی سازمان. </a:t>
            </a:r>
          </a:p>
          <a:p>
            <a:pPr algn="just" rtl="1">
              <a:spcAft>
                <a:spcPts val="600"/>
              </a:spcAft>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4) </a:t>
            </a:r>
            <a:r>
              <a:rPr lang="fa-IR" sz="1400" b="1" dirty="0">
                <a:latin typeface="Microsoft Uighur" panose="02000000000000000000" pitchFamily="2" charset="-78"/>
                <a:ea typeface="Times New Roman" panose="02020603050405020304" pitchFamily="18" charset="0"/>
                <a:cs typeface="B Mitra" panose="00000400000000000000" pitchFamily="2" charset="-78"/>
              </a:rPr>
              <a:t>تهیه تنظیم و پیشنهاد آیین نامه‌های مالی معاملاتی و استخدامی سازمان. </a:t>
            </a:r>
          </a:p>
          <a:p>
            <a:pPr algn="just" rtl="1">
              <a:spcAft>
                <a:spcPts val="600"/>
              </a:spcAft>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5) </a:t>
            </a:r>
            <a:r>
              <a:rPr lang="fa-IR" sz="1400" b="1" dirty="0">
                <a:latin typeface="Microsoft Uighur" panose="02000000000000000000" pitchFamily="2" charset="-78"/>
                <a:ea typeface="Times New Roman" panose="02020603050405020304" pitchFamily="18" charset="0"/>
                <a:cs typeface="B Mitra" panose="00000400000000000000" pitchFamily="2" charset="-78"/>
              </a:rPr>
              <a:t>تهیه تنظیم و پیشنهاد تشکیلات تفصیلی سازمان.</a:t>
            </a:r>
          </a:p>
          <a:p>
            <a:pPr algn="just" rtl="1">
              <a:spcAft>
                <a:spcPts val="600"/>
              </a:spcAft>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6) </a:t>
            </a:r>
            <a:r>
              <a:rPr lang="fa-IR" sz="1400" b="1" dirty="0">
                <a:latin typeface="Microsoft Uighur" panose="02000000000000000000" pitchFamily="2" charset="-78"/>
                <a:ea typeface="Times New Roman" panose="02020603050405020304" pitchFamily="18" charset="0"/>
                <a:cs typeface="B Mitra" panose="00000400000000000000" pitchFamily="2" charset="-78"/>
              </a:rPr>
              <a:t>تهیه و تنظیم قراردادهای مربوط به ماده (7) اساسنامه بر اساس آیین‌نامه‌های مالی و معاملاتی سازمان. </a:t>
            </a:r>
          </a:p>
          <a:p>
            <a:pPr algn="just" rtl="1">
              <a:spcAft>
                <a:spcPts val="600"/>
              </a:spcAft>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7) </a:t>
            </a:r>
            <a:r>
              <a:rPr lang="fa-IR" sz="1400" b="1" dirty="0">
                <a:latin typeface="Microsoft Uighur" panose="02000000000000000000" pitchFamily="2" charset="-78"/>
                <a:ea typeface="Times New Roman" panose="02020603050405020304" pitchFamily="18" charset="0"/>
                <a:cs typeface="B Mitra" panose="00000400000000000000" pitchFamily="2" charset="-78"/>
              </a:rPr>
              <a:t>نمایندگی قانونی سازمان در برابر مراجع قضایی و اشخاص حقیقی و حقوقی اعم از داخلی یا خارجی با حق انتخاب وکیل و توکیل به غیر. </a:t>
            </a:r>
          </a:p>
          <a:p>
            <a:pPr algn="just" rtl="1">
              <a:spcAft>
                <a:spcPts val="600"/>
              </a:spcAft>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8) </a:t>
            </a:r>
            <a:r>
              <a:rPr lang="fa-IR" sz="1400" b="1" dirty="0">
                <a:latin typeface="Microsoft Uighur" panose="02000000000000000000" pitchFamily="2" charset="-78"/>
                <a:ea typeface="Times New Roman" panose="02020603050405020304" pitchFamily="18" charset="0"/>
                <a:cs typeface="B Mitra" panose="00000400000000000000" pitchFamily="2" charset="-78"/>
              </a:rPr>
              <a:t>طرح دعاوی و پیگیری شکایات از نهادها سازمان‌ها، شرکت‌ها و افراد حقیقی و حقوقی و ... برای استیفای حقوق شرکت. </a:t>
            </a:r>
          </a:p>
          <a:p>
            <a:pPr algn="just" rtl="1">
              <a:spcAft>
                <a:spcPts val="600"/>
              </a:spcAft>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9) </a:t>
            </a:r>
            <a:r>
              <a:rPr lang="fa-IR" sz="1400" b="1" dirty="0">
                <a:latin typeface="Microsoft Uighur" panose="02000000000000000000" pitchFamily="2" charset="-78"/>
                <a:ea typeface="Times New Roman" panose="02020603050405020304" pitchFamily="18" charset="0"/>
                <a:cs typeface="B Mitra" panose="00000400000000000000" pitchFamily="2" charset="-78"/>
              </a:rPr>
              <a:t>عزل و نصب کلیه کارکنان سازمان، تعیین حقوق و دستمزد پاداش ترفیع و تنبیه آنان بر اساس قوانین و مقررات و آیین‌نامه‌های مصوب. </a:t>
            </a:r>
          </a:p>
          <a:p>
            <a:pPr algn="just" rtl="1">
              <a:spcAft>
                <a:spcPts val="600"/>
              </a:spcAft>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10) </a:t>
            </a:r>
            <a:r>
              <a:rPr lang="fa-IR" sz="1400" b="1" dirty="0">
                <a:latin typeface="Microsoft Uighur" panose="02000000000000000000" pitchFamily="2" charset="-78"/>
                <a:ea typeface="Times New Roman" panose="02020603050405020304" pitchFamily="18" charset="0"/>
                <a:cs typeface="B Mitra" panose="00000400000000000000" pitchFamily="2" charset="-78"/>
              </a:rPr>
              <a:t>نظارت بر حسن اجرای اساسنامه و آیین‌نامه‌های سازمان و اتخاذ تصمیم و اقدام نسبت به کلیه امور و عملیات سازمان به استثنای آنچه از وظایف هیأت امنا و هیأت عامل است و ارائه گزارشات دوره‌ای به کارگروه پس از تصویب گزارش در هیأت امنا. </a:t>
            </a:r>
            <a:endParaRPr lang="fa-IR" sz="1400" b="1" dirty="0">
              <a:latin typeface="Microsoft Uighur" panose="02000000000000000000" pitchFamily="2" charset="-78"/>
              <a:ea typeface="Times New Roman" panose="02020603050405020304" pitchFamily="18" charset="0"/>
              <a:cs typeface="B Mitra" panose="00000400000000000000" pitchFamily="2" charset="-78"/>
            </a:endParaRPr>
          </a:p>
        </p:txBody>
      </p:sp>
    </p:spTree>
    <p:extLst>
      <p:ext uri="{BB962C8B-B14F-4D97-AF65-F5344CB8AC3E}">
        <p14:creationId xmlns:p14="http://schemas.microsoft.com/office/powerpoint/2010/main" val="271086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2">
                                            <p:txEl>
                                              <p:pRg st="0" end="0"/>
                                            </p:txEl>
                                          </p:spTgt>
                                        </p:tgtEl>
                                        <p:attrNameLst>
                                          <p:attrName>style.visibility</p:attrName>
                                        </p:attrNameLst>
                                      </p:cBhvr>
                                      <p:to>
                                        <p:strVal val="visible"/>
                                      </p:to>
                                    </p:set>
                                    <p:anim calcmode="lin" valueType="num">
                                      <p:cBhvr additive="base">
                                        <p:cTn id="2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2">
                                            <p:txEl>
                                              <p:pRg st="0" end="0"/>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2">
                                            <p:txEl>
                                              <p:pRg st="1" end="1"/>
                                            </p:txEl>
                                          </p:spTgt>
                                        </p:tgtEl>
                                        <p:attrNameLst>
                                          <p:attrName>style.visibility</p:attrName>
                                        </p:attrNameLst>
                                      </p:cBhvr>
                                      <p:to>
                                        <p:strVal val="visible"/>
                                      </p:to>
                                    </p:set>
                                    <p:anim calcmode="lin" valueType="num">
                                      <p:cBhvr additive="base">
                                        <p:cTn id="31"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
                                            <p:txEl>
                                              <p:pRg st="1" end="1"/>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2">
                                            <p:txEl>
                                              <p:pRg st="2" end="2"/>
                                            </p:txEl>
                                          </p:spTgt>
                                        </p:tgtEl>
                                        <p:attrNameLst>
                                          <p:attrName>style.visibility</p:attrName>
                                        </p:attrNameLst>
                                      </p:cBhvr>
                                      <p:to>
                                        <p:strVal val="visible"/>
                                      </p:to>
                                    </p:set>
                                    <p:anim calcmode="lin" valueType="num">
                                      <p:cBhvr additive="base">
                                        <p:cTn id="35"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2">
                                            <p:txEl>
                                              <p:pRg st="2" end="2"/>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2">
                                            <p:txEl>
                                              <p:pRg st="3" end="3"/>
                                            </p:txEl>
                                          </p:spTgt>
                                        </p:tgtEl>
                                        <p:attrNameLst>
                                          <p:attrName>style.visibility</p:attrName>
                                        </p:attrNameLst>
                                      </p:cBhvr>
                                      <p:to>
                                        <p:strVal val="visible"/>
                                      </p:to>
                                    </p:set>
                                    <p:anim calcmode="lin" valueType="num">
                                      <p:cBhvr additive="base">
                                        <p:cTn id="39"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2">
                                            <p:txEl>
                                              <p:pRg st="3" end="3"/>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2">
                                            <p:txEl>
                                              <p:pRg st="4" end="4"/>
                                            </p:txEl>
                                          </p:spTgt>
                                        </p:tgtEl>
                                        <p:attrNameLst>
                                          <p:attrName>style.visibility</p:attrName>
                                        </p:attrNameLst>
                                      </p:cBhvr>
                                      <p:to>
                                        <p:strVal val="visible"/>
                                      </p:to>
                                    </p:set>
                                    <p:anim calcmode="lin" valueType="num">
                                      <p:cBhvr additive="base">
                                        <p:cTn id="43"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2">
                                            <p:txEl>
                                              <p:pRg st="4" end="4"/>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2">
                                            <p:txEl>
                                              <p:pRg st="5" end="5"/>
                                            </p:txEl>
                                          </p:spTgt>
                                        </p:tgtEl>
                                        <p:attrNameLst>
                                          <p:attrName>style.visibility</p:attrName>
                                        </p:attrNameLst>
                                      </p:cBhvr>
                                      <p:to>
                                        <p:strVal val="visible"/>
                                      </p:to>
                                    </p:set>
                                    <p:anim calcmode="lin" valueType="num">
                                      <p:cBhvr additive="base">
                                        <p:cTn id="47"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2">
                                            <p:txEl>
                                              <p:pRg st="5" end="5"/>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2">
                                            <p:txEl>
                                              <p:pRg st="6" end="6"/>
                                            </p:txEl>
                                          </p:spTgt>
                                        </p:tgtEl>
                                        <p:attrNameLst>
                                          <p:attrName>style.visibility</p:attrName>
                                        </p:attrNameLst>
                                      </p:cBhvr>
                                      <p:to>
                                        <p:strVal val="visible"/>
                                      </p:to>
                                    </p:set>
                                    <p:anim calcmode="lin" valueType="num">
                                      <p:cBhvr additive="base">
                                        <p:cTn id="51" dur="500" fill="hold"/>
                                        <p:tgtEl>
                                          <p:spTgt spid="12">
                                            <p:txEl>
                                              <p:pRg st="6" end="6"/>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2">
                                            <p:txEl>
                                              <p:pRg st="6" end="6"/>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2">
                                            <p:txEl>
                                              <p:pRg st="7" end="7"/>
                                            </p:txEl>
                                          </p:spTgt>
                                        </p:tgtEl>
                                        <p:attrNameLst>
                                          <p:attrName>style.visibility</p:attrName>
                                        </p:attrNameLst>
                                      </p:cBhvr>
                                      <p:to>
                                        <p:strVal val="visible"/>
                                      </p:to>
                                    </p:set>
                                    <p:anim calcmode="lin" valueType="num">
                                      <p:cBhvr additive="base">
                                        <p:cTn id="55" dur="500" fill="hold"/>
                                        <p:tgtEl>
                                          <p:spTgt spid="12">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2">
                                            <p:txEl>
                                              <p:pRg st="7" end="7"/>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2">
                                            <p:txEl>
                                              <p:pRg st="8" end="8"/>
                                            </p:txEl>
                                          </p:spTgt>
                                        </p:tgtEl>
                                        <p:attrNameLst>
                                          <p:attrName>style.visibility</p:attrName>
                                        </p:attrNameLst>
                                      </p:cBhvr>
                                      <p:to>
                                        <p:strVal val="visible"/>
                                      </p:to>
                                    </p:set>
                                    <p:anim calcmode="lin" valueType="num">
                                      <p:cBhvr additive="base">
                                        <p:cTn id="59" dur="500" fill="hold"/>
                                        <p:tgtEl>
                                          <p:spTgt spid="12">
                                            <p:txEl>
                                              <p:pRg st="8" end="8"/>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2">
                                            <p:txEl>
                                              <p:pRg st="8" end="8"/>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12">
                                            <p:txEl>
                                              <p:pRg st="9" end="9"/>
                                            </p:txEl>
                                          </p:spTgt>
                                        </p:tgtEl>
                                        <p:attrNameLst>
                                          <p:attrName>style.visibility</p:attrName>
                                        </p:attrNameLst>
                                      </p:cBhvr>
                                      <p:to>
                                        <p:strVal val="visible"/>
                                      </p:to>
                                    </p:set>
                                    <p:anim calcmode="lin" valueType="num">
                                      <p:cBhvr additive="base">
                                        <p:cTn id="63" dur="500" fill="hold"/>
                                        <p:tgtEl>
                                          <p:spTgt spid="12">
                                            <p:txEl>
                                              <p:pRg st="9" end="9"/>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12">
                                            <p:txEl>
                                              <p:pRg st="9" end="9"/>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12">
                                            <p:txEl>
                                              <p:pRg st="10" end="10"/>
                                            </p:txEl>
                                          </p:spTgt>
                                        </p:tgtEl>
                                        <p:attrNameLst>
                                          <p:attrName>style.visibility</p:attrName>
                                        </p:attrNameLst>
                                      </p:cBhvr>
                                      <p:to>
                                        <p:strVal val="visible"/>
                                      </p:to>
                                    </p:set>
                                    <p:anim calcmode="lin" valueType="num">
                                      <p:cBhvr additive="base">
                                        <p:cTn id="67" dur="500" fill="hold"/>
                                        <p:tgtEl>
                                          <p:spTgt spid="1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19</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12" name="Rectangle 11"/>
          <p:cNvSpPr/>
          <p:nvPr/>
        </p:nvSpPr>
        <p:spPr>
          <a:xfrm>
            <a:off x="879044" y="1572293"/>
            <a:ext cx="7490690" cy="2631490"/>
          </a:xfrm>
          <a:prstGeom prst="rect">
            <a:avLst/>
          </a:prstGeom>
        </p:spPr>
        <p:txBody>
          <a:bodyPr wrap="square">
            <a:spAutoFit/>
          </a:bodyPr>
          <a:lstStyle/>
          <a:p>
            <a:pPr marL="285750" indent="-285750" algn="just" rtl="1">
              <a:spcAft>
                <a:spcPts val="600"/>
              </a:spcAft>
              <a:buFont typeface="Arial" panose="020B0604020202020204" pitchFamily="34" charset="0"/>
              <a:buChar char="•"/>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کلیه </a:t>
            </a:r>
            <a:r>
              <a:rPr lang="fa-IR" sz="1400" b="1" dirty="0">
                <a:latin typeface="Microsoft Uighur" panose="02000000000000000000" pitchFamily="2" charset="-78"/>
                <a:ea typeface="Times New Roman" panose="02020603050405020304" pitchFamily="18" charset="0"/>
                <a:cs typeface="B Mitra" panose="00000400000000000000" pitchFamily="2" charset="-78"/>
              </a:rPr>
              <a:t>قراردادها و اسناد تعهد آور و چک‌ها به امضای رئیس سازمان و یکی از اعضای اصلی هیأت عامل می‌رسد. مکاتبات اداری با امضای رئیس سازمان خواهد بود. </a:t>
            </a:r>
            <a:endParaRPr lang="en-US" sz="1400" b="1" dirty="0" smtClean="0">
              <a:latin typeface="Microsoft Uighur" panose="02000000000000000000" pitchFamily="2" charset="-78"/>
              <a:ea typeface="Times New Roman" panose="02020603050405020304" pitchFamily="18" charset="0"/>
              <a:cs typeface="B Mitra" panose="00000400000000000000" pitchFamily="2" charset="-78"/>
            </a:endParaRPr>
          </a:p>
          <a:p>
            <a:pPr algn="just" rtl="1">
              <a:spcAft>
                <a:spcPts val="600"/>
              </a:spcAft>
            </a:pPr>
            <a:endParaRPr lang="fa-IR" sz="1400" b="1" dirty="0">
              <a:latin typeface="Microsoft Uighur" panose="02000000000000000000" pitchFamily="2" charset="-78"/>
              <a:ea typeface="Times New Roman" panose="02020603050405020304" pitchFamily="18" charset="0"/>
              <a:cs typeface="B Mitra" panose="00000400000000000000" pitchFamily="2" charset="-78"/>
            </a:endParaRPr>
          </a:p>
          <a:p>
            <a:pPr marL="285750" indent="-285750" algn="just" rtl="1">
              <a:spcAft>
                <a:spcPts val="600"/>
              </a:spcAft>
              <a:buFont typeface="Arial" panose="020B0604020202020204" pitchFamily="34" charset="0"/>
              <a:buChar char="•"/>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رییس </a:t>
            </a:r>
            <a:r>
              <a:rPr lang="fa-IR" sz="1400" b="1" dirty="0">
                <a:latin typeface="Microsoft Uighur" panose="02000000000000000000" pitchFamily="2" charset="-78"/>
                <a:ea typeface="Times New Roman" panose="02020603050405020304" pitchFamily="18" charset="0"/>
                <a:cs typeface="B Mitra" panose="00000400000000000000" pitchFamily="2" charset="-78"/>
              </a:rPr>
              <a:t>سازمان و رییس هیات عامل می‌توانند حق امضا اسناد و اوراق مالی و تعهد آور را در شعب و واحدهای اجرایی به موجب آیین‌نامه‌ای که به تصویب هیأت امنای دانشگاه می‌رسد بر حسب مورد به مسئولین شعب یا واحدهای اجرایی سازمان واگذار نماید این تفویض اختیار رافع مسئولیت تفویض کننده نخواهد بود. </a:t>
            </a:r>
            <a:endParaRPr lang="en-US" sz="1400" b="1" dirty="0" smtClean="0">
              <a:latin typeface="Microsoft Uighur" panose="02000000000000000000" pitchFamily="2" charset="-78"/>
              <a:ea typeface="Times New Roman" panose="02020603050405020304" pitchFamily="18" charset="0"/>
              <a:cs typeface="B Mitra" panose="00000400000000000000" pitchFamily="2" charset="-78"/>
            </a:endParaRPr>
          </a:p>
          <a:p>
            <a:pPr algn="just" rtl="1">
              <a:spcAft>
                <a:spcPts val="600"/>
              </a:spcAft>
            </a:pPr>
            <a:endParaRPr lang="fa-IR" sz="1400" b="1" dirty="0">
              <a:latin typeface="Microsoft Uighur" panose="02000000000000000000" pitchFamily="2" charset="-78"/>
              <a:ea typeface="Times New Roman" panose="02020603050405020304" pitchFamily="18" charset="0"/>
              <a:cs typeface="B Mitra" panose="00000400000000000000" pitchFamily="2" charset="-78"/>
            </a:endParaRPr>
          </a:p>
          <a:p>
            <a:pPr marL="285750" indent="-285750" algn="just" rtl="1">
              <a:spcAft>
                <a:spcPts val="600"/>
              </a:spcAft>
              <a:buFont typeface="Arial" panose="020B0604020202020204" pitchFamily="34" charset="0"/>
              <a:buChar char="•"/>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در </a:t>
            </a:r>
            <a:r>
              <a:rPr lang="fa-IR" sz="1400" b="1" dirty="0">
                <a:latin typeface="Microsoft Uighur" panose="02000000000000000000" pitchFamily="2" charset="-78"/>
                <a:ea typeface="Times New Roman" panose="02020603050405020304" pitchFamily="18" charset="0"/>
                <a:cs typeface="B Mitra" panose="00000400000000000000" pitchFamily="2" charset="-78"/>
              </a:rPr>
              <a:t>صورت انقضای مدت مدیریت رییس سازمان اقدامات وی تا تعیین رییس جدید سازمان نافذ و معتبر بوده و قوت اجرایی خواهد داشت.</a:t>
            </a:r>
          </a:p>
          <a:p>
            <a:pPr algn="just" rtl="1">
              <a:spcAft>
                <a:spcPts val="600"/>
              </a:spcAft>
            </a:pPr>
            <a:r>
              <a:rPr lang="fa-IR" sz="1400" b="1" dirty="0" smtClean="0">
                <a:latin typeface="Microsoft Uighur" panose="02000000000000000000" pitchFamily="2" charset="-78"/>
                <a:ea typeface="Times New Roman" panose="02020603050405020304" pitchFamily="18" charset="0"/>
                <a:cs typeface="B Mitra" panose="00000400000000000000" pitchFamily="2" charset="-78"/>
              </a:rPr>
              <a:t>هیأت </a:t>
            </a:r>
            <a:r>
              <a:rPr lang="fa-IR" sz="1400" b="1" dirty="0">
                <a:latin typeface="Microsoft Uighur" panose="02000000000000000000" pitchFamily="2" charset="-78"/>
                <a:ea typeface="Times New Roman" panose="02020603050405020304" pitchFamily="18" charset="0"/>
                <a:cs typeface="B Mitra" panose="00000400000000000000" pitchFamily="2" charset="-78"/>
              </a:rPr>
              <a:t>امنا. </a:t>
            </a:r>
            <a:endParaRPr lang="fa-IR" sz="1400" b="1" dirty="0">
              <a:latin typeface="Microsoft Uighur" panose="02000000000000000000" pitchFamily="2" charset="-78"/>
              <a:ea typeface="Times New Roman" panose="02020603050405020304" pitchFamily="18" charset="0"/>
              <a:cs typeface="B Mitra" panose="00000400000000000000" pitchFamily="2" charset="-78"/>
            </a:endParaRPr>
          </a:p>
        </p:txBody>
      </p:sp>
    </p:spTree>
    <p:extLst>
      <p:ext uri="{BB962C8B-B14F-4D97-AF65-F5344CB8AC3E}">
        <p14:creationId xmlns:p14="http://schemas.microsoft.com/office/powerpoint/2010/main" val="1941918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2">
                                            <p:txEl>
                                              <p:pRg st="5" end="5"/>
                                            </p:txEl>
                                          </p:spTgt>
                                        </p:tgtEl>
                                        <p:attrNameLst>
                                          <p:attrName>style.visibility</p:attrName>
                                        </p:attrNameLst>
                                      </p:cBhvr>
                                      <p:to>
                                        <p:strVal val="visible"/>
                                      </p:to>
                                    </p:set>
                                    <p:anim calcmode="lin" valueType="num">
                                      <p:cBhvr additive="base">
                                        <p:cTn id="27"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2">
                                            <p:txEl>
                                              <p:pRg st="0" end="0"/>
                                            </p:txEl>
                                          </p:spTgt>
                                        </p:tgtEl>
                                        <p:attrNameLst>
                                          <p:attrName>style.visibility</p:attrName>
                                        </p:attrNameLst>
                                      </p:cBhvr>
                                      <p:to>
                                        <p:strVal val="visible"/>
                                      </p:to>
                                    </p:set>
                                    <p:anim calcmode="lin" valueType="num">
                                      <p:cBhvr additive="base">
                                        <p:cTn id="31"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
                                            <p:txEl>
                                              <p:pRg st="0" end="0"/>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2">
                                            <p:txEl>
                                              <p:pRg st="2" end="2"/>
                                            </p:txEl>
                                          </p:spTgt>
                                        </p:tgtEl>
                                        <p:attrNameLst>
                                          <p:attrName>style.visibility</p:attrName>
                                        </p:attrNameLst>
                                      </p:cBhvr>
                                      <p:to>
                                        <p:strVal val="visible"/>
                                      </p:to>
                                    </p:set>
                                    <p:anim calcmode="lin" valueType="num">
                                      <p:cBhvr additive="base">
                                        <p:cTn id="35"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2">
                                            <p:txEl>
                                              <p:pRg st="2" end="2"/>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2">
                                            <p:txEl>
                                              <p:pRg st="4" end="4"/>
                                            </p:txEl>
                                          </p:spTgt>
                                        </p:tgtEl>
                                        <p:attrNameLst>
                                          <p:attrName>style.visibility</p:attrName>
                                        </p:attrNameLst>
                                      </p:cBhvr>
                                      <p:to>
                                        <p:strVal val="visible"/>
                                      </p:to>
                                    </p:set>
                                    <p:anim calcmode="lin" valueType="num">
                                      <p:cBhvr additive="base">
                                        <p:cTn id="39"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796257" y="3781060"/>
            <a:ext cx="5656264" cy="461665"/>
          </a:xfrm>
          <a:prstGeom prst="rect">
            <a:avLst/>
          </a:prstGeom>
          <a:noFill/>
        </p:spPr>
        <p:txBody>
          <a:bodyPr wrap="square">
            <a:spAutoFit/>
          </a:bodyPr>
          <a:lstStyle/>
          <a:p>
            <a:pPr algn="ctr">
              <a:defRPr/>
            </a:pPr>
            <a:r>
              <a:rPr lang="fa-IR" sz="2400" b="1" dirty="0" smtClean="0">
                <a:solidFill>
                  <a:srgbClr val="000099"/>
                </a:solidFill>
                <a:effectLst>
                  <a:outerShdw blurRad="38100" dist="38100" dir="2700000" algn="tl">
                    <a:srgbClr val="000000">
                      <a:alpha val="43137"/>
                    </a:srgbClr>
                  </a:outerShdw>
                </a:effectLst>
                <a:cs typeface="B Titr" panose="00000700000000000000" pitchFamily="2" charset="-78"/>
              </a:rPr>
              <a:t>معرفی اجمالی</a:t>
            </a:r>
            <a:endParaRPr lang="en-US" sz="2000" b="1" dirty="0">
              <a:solidFill>
                <a:srgbClr val="000099"/>
              </a:solidFill>
              <a:cs typeface="B Titr" panose="00000700000000000000" pitchFamily="2" charset="-78"/>
            </a:endParaRPr>
          </a:p>
        </p:txBody>
      </p:sp>
      <p:sp>
        <p:nvSpPr>
          <p:cNvPr id="6" name="Rectangle 5"/>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7" name="Rectangle 6"/>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Tree>
    <p:extLst>
      <p:ext uri="{BB962C8B-B14F-4D97-AF65-F5344CB8AC3E}">
        <p14:creationId xmlns:p14="http://schemas.microsoft.com/office/powerpoint/2010/main" val="19500616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71565" y="4073764"/>
            <a:ext cx="705642" cy="461665"/>
          </a:xfrm>
          <a:prstGeom prst="rect">
            <a:avLst/>
          </a:prstGeom>
        </p:spPr>
        <p:txBody>
          <a:bodyPr wrap="none">
            <a:spAutoFit/>
          </a:bodyPr>
          <a:lstStyle/>
          <a:p>
            <a:r>
              <a:rPr lang="fa-IR" sz="2400" b="1" dirty="0">
                <a:solidFill>
                  <a:srgbClr val="000000"/>
                </a:solidFill>
                <a:latin typeface="Microsoft Uighur" panose="02000000000000000000" pitchFamily="2" charset="-78"/>
                <a:ea typeface="Times New Roman" panose="02020603050405020304" pitchFamily="18" charset="0"/>
                <a:cs typeface="B Nazanin" panose="00000400000000000000" pitchFamily="2" charset="-78"/>
              </a:rPr>
              <a:t>پایان</a:t>
            </a:r>
            <a:endParaRPr lang="en-US" sz="2400" dirty="0"/>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45890" y="2871447"/>
            <a:ext cx="1156995" cy="1118662"/>
          </a:xfrm>
          <a:prstGeom prst="rect">
            <a:avLst/>
          </a:prstGeom>
        </p:spPr>
      </p:pic>
    </p:spTree>
    <p:extLst>
      <p:ext uri="{BB962C8B-B14F-4D97-AF65-F5344CB8AC3E}">
        <p14:creationId xmlns:p14="http://schemas.microsoft.com/office/powerpoint/2010/main" val="1774050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additive="base">
                                        <p:cTn id="15" dur="500" fill="hold"/>
                                        <p:tgtEl>
                                          <p:spTgt spid="13"/>
                                        </p:tgtEl>
                                        <p:attrNameLst>
                                          <p:attrName>ppt_x</p:attrName>
                                        </p:attrNameLst>
                                      </p:cBhvr>
                                      <p:tavLst>
                                        <p:tav tm="0">
                                          <p:val>
                                            <p:strVal val="#ppt_x"/>
                                          </p:val>
                                        </p:tav>
                                        <p:tav tm="100000">
                                          <p:val>
                                            <p:strVal val="#ppt_x"/>
                                          </p:val>
                                        </p:tav>
                                      </p:tavLst>
                                    </p:anim>
                                    <p:anim calcmode="lin" valueType="num">
                                      <p:cBhvr additive="base">
                                        <p:cTn id="16" dur="500" fill="hold"/>
                                        <p:tgtEl>
                                          <p:spTgt spid="1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3</a:t>
            </a:fld>
            <a:endParaRPr lang="en-US" sz="3200" dirty="0">
              <a:solidFill>
                <a:schemeClr val="bg1"/>
              </a:solidFill>
              <a:cs typeface="B Nazanin" pitchFamily="2" charset="-78"/>
            </a:endParaRPr>
          </a:p>
        </p:txBody>
      </p:sp>
      <p:sp>
        <p:nvSpPr>
          <p:cNvPr id="2" name="Rectangle 1"/>
          <p:cNvSpPr/>
          <p:nvPr/>
        </p:nvSpPr>
        <p:spPr>
          <a:xfrm>
            <a:off x="777877" y="1633133"/>
            <a:ext cx="7693025" cy="4308872"/>
          </a:xfrm>
          <a:prstGeom prst="rect">
            <a:avLst/>
          </a:prstGeom>
        </p:spPr>
        <p:txBody>
          <a:bodyPr wrap="square">
            <a:spAutoFit/>
          </a:bodyPr>
          <a:lstStyle/>
          <a:p>
            <a:pPr marL="317500" indent="-317500" algn="just" rtl="1">
              <a:lnSpc>
                <a:spcPct val="150000"/>
              </a:lnSpc>
              <a:spcBef>
                <a:spcPts val="1200"/>
              </a:spcBef>
              <a:spcAft>
                <a:spcPts val="600"/>
              </a:spcAft>
            </a:pPr>
            <a:r>
              <a:rPr lang="fa-IR" sz="2000" b="1" kern="0" dirty="0">
                <a:solidFill>
                  <a:srgbClr val="FF0000"/>
                </a:solidFill>
                <a:latin typeface="Microsoft Uighur" panose="02000000000000000000" pitchFamily="2" charset="-78"/>
                <a:ea typeface="Times New Roman" panose="02020603050405020304" pitchFamily="18" charset="0"/>
                <a:cs typeface="B Titr" panose="00000700000000000000" pitchFamily="2" charset="-78"/>
              </a:rPr>
              <a:t>هدف از تشکیل سازمان؟</a:t>
            </a:r>
            <a:endParaRPr lang="en-US" sz="2000" b="1" kern="0" dirty="0">
              <a:solidFill>
                <a:srgbClr val="FF0000"/>
              </a:solidFill>
              <a:latin typeface="B Nazanin" panose="00000400000000000000" pitchFamily="2" charset="-78"/>
              <a:ea typeface="Times New Roman" panose="02020603050405020304" pitchFamily="18" charset="0"/>
              <a:cs typeface="B Titr" panose="00000700000000000000" pitchFamily="2" charset="-78"/>
            </a:endParaRPr>
          </a:p>
          <a:p>
            <a:pPr lvl="1" algn="just" rtl="1">
              <a:lnSpc>
                <a:spcPct val="150000"/>
              </a:lnSpc>
              <a:spcAft>
                <a:spcPts val="600"/>
              </a:spcAft>
            </a:pPr>
            <a:r>
              <a:rPr lang="ar-SA" sz="2400" b="1" dirty="0">
                <a:solidFill>
                  <a:srgbClr val="FF0000"/>
                </a:solidFill>
                <a:latin typeface="Microsoft Uighur" panose="02000000000000000000" pitchFamily="2" charset="-78"/>
                <a:cs typeface="B Nazanin" panose="00000400000000000000" pitchFamily="2" charset="-78"/>
              </a:rPr>
              <a:t>الف) </a:t>
            </a:r>
            <a:r>
              <a:rPr lang="ar-SA" sz="2400" b="1" dirty="0">
                <a:solidFill>
                  <a:srgbClr val="000000"/>
                </a:solidFill>
                <a:latin typeface="Microsoft Uighur" panose="02000000000000000000" pitchFamily="2" charset="-78"/>
                <a:cs typeface="B Nazanin" panose="00000400000000000000" pitchFamily="2" charset="-78"/>
              </a:rPr>
              <a:t>تحقق اهداف، وظایف و ماموریتهای دانشگاه در حوزه</a:t>
            </a:r>
            <a:r>
              <a:rPr lang="fa-IR" sz="2400" b="1" dirty="0">
                <a:solidFill>
                  <a:srgbClr val="000000"/>
                </a:solidFill>
                <a:latin typeface="Microsoft Uighur" panose="02000000000000000000" pitchFamily="2" charset="-78"/>
                <a:cs typeface="B Nazanin" panose="00000400000000000000" pitchFamily="2" charset="-78"/>
              </a:rPr>
              <a:t> های:</a:t>
            </a:r>
          </a:p>
          <a:p>
            <a:pPr marL="800100" lvl="1" indent="-342900" algn="just" rtl="1">
              <a:spcAft>
                <a:spcPts val="600"/>
              </a:spcAft>
              <a:buFont typeface="Arial" panose="020B0604020202020204" pitchFamily="34" charset="0"/>
              <a:buChar char="•"/>
            </a:pPr>
            <a:r>
              <a:rPr lang="ar-SA" sz="2400" dirty="0">
                <a:solidFill>
                  <a:srgbClr val="000000"/>
                </a:solidFill>
                <a:latin typeface="Microsoft Uighur" panose="02000000000000000000" pitchFamily="2" charset="-78"/>
                <a:cs typeface="B Nazanin" panose="00000400000000000000" pitchFamily="2" charset="-78"/>
              </a:rPr>
              <a:t> علمی</a:t>
            </a:r>
            <a:endParaRPr lang="fa-IR" sz="2400" dirty="0">
              <a:solidFill>
                <a:srgbClr val="000000"/>
              </a:solidFill>
              <a:latin typeface="Microsoft Uighur" panose="02000000000000000000" pitchFamily="2" charset="-78"/>
              <a:cs typeface="B Nazanin" panose="00000400000000000000" pitchFamily="2" charset="-78"/>
            </a:endParaRPr>
          </a:p>
          <a:p>
            <a:pPr marL="800100" lvl="1" indent="-342900" algn="just" rtl="1">
              <a:spcAft>
                <a:spcPts val="600"/>
              </a:spcAft>
              <a:buFont typeface="Arial" panose="020B0604020202020204" pitchFamily="34" charset="0"/>
              <a:buChar char="•"/>
            </a:pPr>
            <a:r>
              <a:rPr lang="ar-SA" sz="2400" dirty="0">
                <a:solidFill>
                  <a:srgbClr val="000000"/>
                </a:solidFill>
                <a:latin typeface="Microsoft Uighur" panose="02000000000000000000" pitchFamily="2" charset="-78"/>
                <a:cs typeface="B Nazanin" panose="00000400000000000000" pitchFamily="2" charset="-78"/>
              </a:rPr>
              <a:t>آموزشی</a:t>
            </a:r>
            <a:endParaRPr lang="fa-IR" sz="2400" dirty="0">
              <a:solidFill>
                <a:srgbClr val="000000"/>
              </a:solidFill>
              <a:latin typeface="Microsoft Uighur" panose="02000000000000000000" pitchFamily="2" charset="-78"/>
              <a:cs typeface="B Nazanin" panose="00000400000000000000" pitchFamily="2" charset="-78"/>
            </a:endParaRPr>
          </a:p>
          <a:p>
            <a:pPr marL="800100" lvl="1" indent="-342900" algn="just" rtl="1">
              <a:spcAft>
                <a:spcPts val="600"/>
              </a:spcAft>
              <a:buFont typeface="Arial" panose="020B0604020202020204" pitchFamily="34" charset="0"/>
              <a:buChar char="•"/>
            </a:pPr>
            <a:r>
              <a:rPr lang="ar-SA" sz="2400" dirty="0">
                <a:solidFill>
                  <a:srgbClr val="000000"/>
                </a:solidFill>
                <a:latin typeface="Microsoft Uighur" panose="02000000000000000000" pitchFamily="2" charset="-78"/>
                <a:cs typeface="B Nazanin" panose="00000400000000000000" pitchFamily="2" charset="-78"/>
              </a:rPr>
              <a:t>پژوهشی</a:t>
            </a:r>
            <a:endParaRPr lang="fa-IR" sz="2400" dirty="0">
              <a:solidFill>
                <a:srgbClr val="000000"/>
              </a:solidFill>
              <a:latin typeface="Microsoft Uighur" panose="02000000000000000000" pitchFamily="2" charset="-78"/>
              <a:cs typeface="B Nazanin" panose="00000400000000000000" pitchFamily="2" charset="-78"/>
            </a:endParaRPr>
          </a:p>
          <a:p>
            <a:pPr marL="800100" lvl="1" indent="-342900" algn="just" rtl="1">
              <a:spcAft>
                <a:spcPts val="600"/>
              </a:spcAft>
              <a:buFont typeface="Arial" panose="020B0604020202020204" pitchFamily="34" charset="0"/>
              <a:buChar char="•"/>
            </a:pPr>
            <a:r>
              <a:rPr lang="ar-SA" sz="2400" dirty="0">
                <a:solidFill>
                  <a:srgbClr val="000000"/>
                </a:solidFill>
                <a:latin typeface="Microsoft Uighur" panose="02000000000000000000" pitchFamily="2" charset="-78"/>
                <a:cs typeface="B Nazanin" panose="00000400000000000000" pitchFamily="2" charset="-78"/>
              </a:rPr>
              <a:t>فناوری</a:t>
            </a:r>
            <a:endParaRPr lang="fa-IR" sz="2400" dirty="0">
              <a:solidFill>
                <a:srgbClr val="000000"/>
              </a:solidFill>
              <a:latin typeface="Microsoft Uighur" panose="02000000000000000000" pitchFamily="2" charset="-78"/>
              <a:cs typeface="B Nazanin" panose="00000400000000000000" pitchFamily="2" charset="-78"/>
            </a:endParaRPr>
          </a:p>
          <a:p>
            <a:pPr marL="800100" lvl="1" indent="-342900" algn="just" rtl="1">
              <a:spcAft>
                <a:spcPts val="600"/>
              </a:spcAft>
              <a:buFont typeface="Arial" panose="020B0604020202020204" pitchFamily="34" charset="0"/>
              <a:buChar char="•"/>
            </a:pPr>
            <a:r>
              <a:rPr lang="ar-SA" sz="2400" dirty="0">
                <a:solidFill>
                  <a:srgbClr val="000000"/>
                </a:solidFill>
                <a:latin typeface="Microsoft Uighur" panose="02000000000000000000" pitchFamily="2" charset="-78"/>
                <a:cs typeface="B Nazanin" panose="00000400000000000000" pitchFamily="2" charset="-78"/>
              </a:rPr>
              <a:t>نوآوری</a:t>
            </a:r>
            <a:endParaRPr lang="fa-IR" sz="2400" dirty="0">
              <a:solidFill>
                <a:srgbClr val="000000"/>
              </a:solidFill>
              <a:latin typeface="Microsoft Uighur" panose="02000000000000000000" pitchFamily="2" charset="-78"/>
              <a:cs typeface="B Nazanin" panose="00000400000000000000" pitchFamily="2" charset="-78"/>
            </a:endParaRPr>
          </a:p>
          <a:p>
            <a:pPr marL="800100" lvl="1" indent="-342900" algn="just" rtl="1">
              <a:spcAft>
                <a:spcPts val="600"/>
              </a:spcAft>
              <a:buFont typeface="Arial" panose="020B0604020202020204" pitchFamily="34" charset="0"/>
              <a:buChar char="•"/>
            </a:pPr>
            <a:r>
              <a:rPr lang="ar-SA" sz="2400" dirty="0">
                <a:solidFill>
                  <a:srgbClr val="000000"/>
                </a:solidFill>
                <a:latin typeface="Microsoft Uighur" panose="02000000000000000000" pitchFamily="2" charset="-78"/>
                <a:cs typeface="B Nazanin" panose="00000400000000000000" pitchFamily="2" charset="-78"/>
              </a:rPr>
              <a:t>اقتصاد دانش‌بنیان</a:t>
            </a:r>
            <a:endParaRPr lang="fa-IR" sz="2400" dirty="0">
              <a:solidFill>
                <a:srgbClr val="000000"/>
              </a:solidFill>
              <a:latin typeface="Microsoft Uighur" panose="02000000000000000000" pitchFamily="2" charset="-78"/>
              <a:cs typeface="B Nazanin" panose="00000400000000000000" pitchFamily="2" charset="-78"/>
            </a:endParaRPr>
          </a:p>
          <a:p>
            <a:pPr marL="800100" lvl="1" indent="-342900" algn="just" rtl="1">
              <a:spcAft>
                <a:spcPts val="600"/>
              </a:spcAft>
              <a:buFont typeface="Arial" panose="020B0604020202020204" pitchFamily="34" charset="0"/>
              <a:buChar char="•"/>
            </a:pPr>
            <a:r>
              <a:rPr lang="ar-SA" sz="2400" dirty="0">
                <a:solidFill>
                  <a:srgbClr val="000000"/>
                </a:solidFill>
                <a:latin typeface="Microsoft Uighur" panose="02000000000000000000" pitchFamily="2" charset="-78"/>
                <a:cs typeface="B Nazanin" panose="00000400000000000000" pitchFamily="2" charset="-78"/>
              </a:rPr>
              <a:t>تجاری‌سازی دستاوردها؛ </a:t>
            </a:r>
            <a:endParaRPr lang="en-US" sz="2400" dirty="0"/>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Tree>
    <p:extLst>
      <p:ext uri="{BB962C8B-B14F-4D97-AF65-F5344CB8AC3E}">
        <p14:creationId xmlns:p14="http://schemas.microsoft.com/office/powerpoint/2010/main" val="960827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 grpId="0"/>
      <p:bldP spid="11" grpId="0" animBg="1"/>
      <p:bldP spid="13" grpId="0" animBg="1"/>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4</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12" name="Rectangle 11"/>
          <p:cNvSpPr/>
          <p:nvPr/>
        </p:nvSpPr>
        <p:spPr>
          <a:xfrm>
            <a:off x="777877" y="1605426"/>
            <a:ext cx="7693025" cy="3554819"/>
          </a:xfrm>
          <a:prstGeom prst="rect">
            <a:avLst/>
          </a:prstGeom>
        </p:spPr>
        <p:txBody>
          <a:bodyPr wrap="square">
            <a:spAutoFit/>
          </a:bodyPr>
          <a:lstStyle/>
          <a:p>
            <a:pPr marL="317500" indent="-317500" algn="just" rtl="1">
              <a:lnSpc>
                <a:spcPct val="150000"/>
              </a:lnSpc>
              <a:spcBef>
                <a:spcPts val="1200"/>
              </a:spcBef>
              <a:spcAft>
                <a:spcPts val="600"/>
              </a:spcAft>
            </a:pPr>
            <a:r>
              <a:rPr lang="fa-IR" sz="2000" b="1" kern="0" dirty="0">
                <a:solidFill>
                  <a:srgbClr val="FF0000"/>
                </a:solidFill>
                <a:latin typeface="Microsoft Uighur" panose="02000000000000000000" pitchFamily="2" charset="-78"/>
                <a:ea typeface="Times New Roman" panose="02020603050405020304" pitchFamily="18" charset="0"/>
                <a:cs typeface="B Titr" panose="00000700000000000000" pitchFamily="2" charset="-78"/>
              </a:rPr>
              <a:t>هدف از تشکیل سازمان؟</a:t>
            </a:r>
            <a:endParaRPr lang="en-US" sz="2000" b="1" kern="0" dirty="0">
              <a:solidFill>
                <a:srgbClr val="FF0000"/>
              </a:solidFill>
              <a:latin typeface="B Nazanin" panose="00000400000000000000" pitchFamily="2" charset="-78"/>
              <a:ea typeface="Times New Roman" panose="02020603050405020304" pitchFamily="18" charset="0"/>
              <a:cs typeface="B Titr" panose="00000700000000000000" pitchFamily="2" charset="-78"/>
            </a:endParaRPr>
          </a:p>
          <a:p>
            <a:pPr lvl="1" algn="just" rtl="1">
              <a:lnSpc>
                <a:spcPct val="150000"/>
              </a:lnSpc>
              <a:spcAft>
                <a:spcPts val="600"/>
              </a:spcAft>
            </a:pPr>
            <a:r>
              <a:rPr lang="ar-SA" sz="2400" b="1" dirty="0">
                <a:solidFill>
                  <a:srgbClr val="FF0000"/>
                </a:solidFill>
                <a:cs typeface="B Nazanin" panose="00000400000000000000" pitchFamily="2" charset="-78"/>
              </a:rPr>
              <a:t>ب) </a:t>
            </a:r>
            <a:r>
              <a:rPr lang="ar-SA" sz="2400" b="1" dirty="0">
                <a:solidFill>
                  <a:srgbClr val="000000"/>
                </a:solidFill>
                <a:latin typeface="Microsoft Uighur" panose="02000000000000000000" pitchFamily="2" charset="-78"/>
                <a:cs typeface="B Nazanin" panose="00000400000000000000" pitchFamily="2" charset="-78"/>
              </a:rPr>
              <a:t>ایجاد، توسعه، تکمیل و نگهداری هرگونه زیرساخت های فناوری و نوآوری دانشگاه از طریق</a:t>
            </a:r>
            <a:r>
              <a:rPr lang="fa-IR" sz="2400" b="1" dirty="0">
                <a:solidFill>
                  <a:srgbClr val="000000"/>
                </a:solidFill>
                <a:latin typeface="Microsoft Uighur" panose="02000000000000000000" pitchFamily="2" charset="-78"/>
                <a:cs typeface="B Nazanin" panose="00000400000000000000" pitchFamily="2" charset="-78"/>
              </a:rPr>
              <a:t>:</a:t>
            </a:r>
          </a:p>
          <a:p>
            <a:pPr marL="800100" lvl="1" indent="-342900" algn="just" rtl="1">
              <a:lnSpc>
                <a:spcPct val="150000"/>
              </a:lnSpc>
              <a:spcAft>
                <a:spcPts val="600"/>
              </a:spcAft>
              <a:buFont typeface="Arial" panose="020B0604020202020204" pitchFamily="34" charset="0"/>
              <a:buChar char="•"/>
            </a:pPr>
            <a:r>
              <a:rPr lang="ar-SA" sz="2400" dirty="0">
                <a:solidFill>
                  <a:srgbClr val="000000"/>
                </a:solidFill>
                <a:latin typeface="Microsoft Uighur" panose="02000000000000000000" pitchFamily="2" charset="-78"/>
                <a:cs typeface="B Nazanin" panose="00000400000000000000" pitchFamily="2" charset="-78"/>
              </a:rPr>
              <a:t>توسعه و جذب منابع مالی و سرمایه ای</a:t>
            </a:r>
            <a:r>
              <a:rPr lang="fa-IR" sz="2400" dirty="0">
                <a:solidFill>
                  <a:srgbClr val="000000"/>
                </a:solidFill>
                <a:latin typeface="Microsoft Uighur" panose="02000000000000000000" pitchFamily="2" charset="-78"/>
                <a:cs typeface="B Nazanin" panose="00000400000000000000" pitchFamily="2" charset="-78"/>
              </a:rPr>
              <a:t>.</a:t>
            </a:r>
          </a:p>
          <a:p>
            <a:pPr marL="800100" lvl="1" indent="-342900" algn="just" rtl="1">
              <a:lnSpc>
                <a:spcPct val="150000"/>
              </a:lnSpc>
              <a:spcAft>
                <a:spcPts val="600"/>
              </a:spcAft>
              <a:buFont typeface="Arial" panose="020B0604020202020204" pitchFamily="34" charset="0"/>
              <a:buChar char="•"/>
            </a:pPr>
            <a:r>
              <a:rPr lang="ar-SA" sz="2400" dirty="0">
                <a:solidFill>
                  <a:srgbClr val="000000"/>
                </a:solidFill>
                <a:latin typeface="Microsoft Uighur" panose="02000000000000000000" pitchFamily="2" charset="-78"/>
                <a:cs typeface="B Nazanin" panose="00000400000000000000" pitchFamily="2" charset="-78"/>
              </a:rPr>
              <a:t>اداره متمرکز و یکپارچه سرمایه‌گذاری ها، دارایی ها، درآمدها،  اموال و موقوفات و متصرفات</a:t>
            </a:r>
            <a:r>
              <a:rPr lang="fa-IR" sz="2400" dirty="0">
                <a:solidFill>
                  <a:srgbClr val="000000"/>
                </a:solidFill>
                <a:latin typeface="Microsoft Uighur" panose="02000000000000000000" pitchFamily="2" charset="-78"/>
                <a:cs typeface="B Nazanin" panose="00000400000000000000" pitchFamily="2" charset="-78"/>
              </a:rPr>
              <a:t>.</a:t>
            </a:r>
            <a:endParaRPr lang="en-US" sz="2400" dirty="0"/>
          </a:p>
        </p:txBody>
      </p:sp>
    </p:spTree>
    <p:extLst>
      <p:ext uri="{BB962C8B-B14F-4D97-AF65-F5344CB8AC3E}">
        <p14:creationId xmlns:p14="http://schemas.microsoft.com/office/powerpoint/2010/main" val="889907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5</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777877" y="1605424"/>
            <a:ext cx="7693025" cy="4862870"/>
          </a:xfrm>
          <a:prstGeom prst="rect">
            <a:avLst/>
          </a:prstGeom>
        </p:spPr>
        <p:txBody>
          <a:bodyPr wrap="square">
            <a:spAutoFit/>
          </a:bodyPr>
          <a:lstStyle/>
          <a:p>
            <a:pPr marL="317500" indent="-317500" algn="just" rtl="1">
              <a:lnSpc>
                <a:spcPct val="150000"/>
              </a:lnSpc>
              <a:spcBef>
                <a:spcPts val="1200"/>
              </a:spcBef>
              <a:spcAft>
                <a:spcPts val="600"/>
              </a:spcAft>
            </a:pPr>
            <a:r>
              <a:rPr lang="fa-IR" sz="2000" b="1" kern="0" dirty="0">
                <a:solidFill>
                  <a:srgbClr val="FF0000"/>
                </a:solidFill>
                <a:latin typeface="Microsoft Uighur" panose="02000000000000000000" pitchFamily="2" charset="-78"/>
                <a:ea typeface="Times New Roman" panose="02020603050405020304" pitchFamily="18" charset="0"/>
                <a:cs typeface="B Titr" panose="00000700000000000000" pitchFamily="2" charset="-78"/>
              </a:rPr>
              <a:t>هدف از تشکیل سازمان؟</a:t>
            </a:r>
            <a:endParaRPr lang="en-US" sz="2000" b="1" kern="0" dirty="0">
              <a:solidFill>
                <a:srgbClr val="FF0000"/>
              </a:solidFill>
              <a:latin typeface="B Nazanin" panose="00000400000000000000" pitchFamily="2" charset="-78"/>
              <a:ea typeface="Times New Roman" panose="02020603050405020304" pitchFamily="18" charset="0"/>
              <a:cs typeface="B Titr" panose="00000700000000000000" pitchFamily="2" charset="-78"/>
            </a:endParaRPr>
          </a:p>
          <a:p>
            <a:pPr lvl="1" algn="just" rtl="1">
              <a:lnSpc>
                <a:spcPct val="150000"/>
              </a:lnSpc>
              <a:spcAft>
                <a:spcPts val="600"/>
              </a:spcAft>
            </a:pPr>
            <a:r>
              <a:rPr lang="ar-SA" sz="2000" b="1" dirty="0">
                <a:solidFill>
                  <a:srgbClr val="FF0000"/>
                </a:solidFill>
                <a:latin typeface="Microsoft Uighur" panose="02000000000000000000" pitchFamily="2" charset="-78"/>
                <a:cs typeface="B Nazanin" panose="00000400000000000000" pitchFamily="2" charset="-78"/>
              </a:rPr>
              <a:t>ج) </a:t>
            </a:r>
            <a:r>
              <a:rPr lang="ar-SA" sz="2000" b="1" dirty="0">
                <a:solidFill>
                  <a:srgbClr val="000000"/>
                </a:solidFill>
                <a:latin typeface="Microsoft Uighur" panose="02000000000000000000" pitchFamily="2" charset="-78"/>
                <a:cs typeface="B Nazanin" panose="00000400000000000000" pitchFamily="2" charset="-78"/>
              </a:rPr>
              <a:t>ارتقای کمی و کیفی، تسهیل و تسریع </a:t>
            </a:r>
            <a:r>
              <a:rPr lang="fa-IR" sz="2000" b="1" dirty="0">
                <a:solidFill>
                  <a:srgbClr val="000000"/>
                </a:solidFill>
                <a:latin typeface="Microsoft Uighur" panose="02000000000000000000" pitchFamily="2" charset="-78"/>
                <a:cs typeface="B Nazanin" panose="00000400000000000000" pitchFamily="2" charset="-78"/>
              </a:rPr>
              <a:t> </a:t>
            </a:r>
            <a:r>
              <a:rPr lang="ar-SA" sz="2000" b="1" dirty="0">
                <a:solidFill>
                  <a:srgbClr val="000000"/>
                </a:solidFill>
                <a:latin typeface="Microsoft Uighur" panose="02000000000000000000" pitchFamily="2" charset="-78"/>
                <a:cs typeface="B Nazanin" panose="00000400000000000000" pitchFamily="2" charset="-78"/>
              </a:rPr>
              <a:t>اجرای پروژه های</a:t>
            </a:r>
            <a:r>
              <a:rPr lang="fa-IR" sz="2000" b="1" dirty="0">
                <a:solidFill>
                  <a:srgbClr val="000000"/>
                </a:solidFill>
                <a:latin typeface="Microsoft Uighur" panose="02000000000000000000" pitchFamily="2" charset="-78"/>
                <a:cs typeface="B Nazanin" panose="00000400000000000000" pitchFamily="2" charset="-78"/>
              </a:rPr>
              <a:t>:</a:t>
            </a:r>
          </a:p>
          <a:p>
            <a:pPr marL="800100" lvl="1" indent="-342900" algn="just" rtl="1">
              <a:lnSpc>
                <a:spcPct val="150000"/>
              </a:lnSpc>
              <a:spcAft>
                <a:spcPts val="600"/>
              </a:spcAft>
              <a:buFont typeface="Arial" panose="020B0604020202020204" pitchFamily="34" charset="0"/>
              <a:buChar char="•"/>
            </a:pPr>
            <a:r>
              <a:rPr lang="ar-SA" sz="2000" dirty="0">
                <a:solidFill>
                  <a:srgbClr val="000000"/>
                </a:solidFill>
                <a:latin typeface="Microsoft Uighur" panose="02000000000000000000" pitchFamily="2" charset="-78"/>
                <a:cs typeface="B Nazanin" panose="00000400000000000000" pitchFamily="2" charset="-78"/>
              </a:rPr>
              <a:t>فناورانه</a:t>
            </a:r>
            <a:endParaRPr lang="fa-IR" sz="2000" dirty="0">
              <a:solidFill>
                <a:srgbClr val="000000"/>
              </a:solidFill>
              <a:latin typeface="Microsoft Uighur" panose="02000000000000000000" pitchFamily="2" charset="-78"/>
              <a:cs typeface="B Nazanin" panose="00000400000000000000" pitchFamily="2" charset="-78"/>
            </a:endParaRPr>
          </a:p>
          <a:p>
            <a:pPr marL="800100" lvl="1" indent="-342900" algn="just" rtl="1">
              <a:lnSpc>
                <a:spcPct val="150000"/>
              </a:lnSpc>
              <a:spcAft>
                <a:spcPts val="600"/>
              </a:spcAft>
              <a:buFont typeface="Arial" panose="020B0604020202020204" pitchFamily="34" charset="0"/>
              <a:buChar char="•"/>
            </a:pPr>
            <a:r>
              <a:rPr lang="ar-SA" sz="2000" dirty="0">
                <a:solidFill>
                  <a:srgbClr val="000000"/>
                </a:solidFill>
                <a:latin typeface="Microsoft Uighur" panose="02000000000000000000" pitchFamily="2" charset="-78"/>
                <a:cs typeface="B Nazanin" panose="00000400000000000000" pitchFamily="2" charset="-78"/>
              </a:rPr>
              <a:t>اقتصادی</a:t>
            </a:r>
            <a:endParaRPr lang="fa-IR" sz="2000" dirty="0">
              <a:solidFill>
                <a:srgbClr val="000000"/>
              </a:solidFill>
              <a:latin typeface="Microsoft Uighur" panose="02000000000000000000" pitchFamily="2" charset="-78"/>
              <a:cs typeface="B Nazanin" panose="00000400000000000000" pitchFamily="2" charset="-78"/>
            </a:endParaRPr>
          </a:p>
          <a:p>
            <a:pPr marL="800100" lvl="1" indent="-342900" algn="just" rtl="1">
              <a:lnSpc>
                <a:spcPct val="150000"/>
              </a:lnSpc>
              <a:spcAft>
                <a:spcPts val="600"/>
              </a:spcAft>
              <a:buFont typeface="Arial" panose="020B0604020202020204" pitchFamily="34" charset="0"/>
              <a:buChar char="•"/>
            </a:pPr>
            <a:r>
              <a:rPr lang="ar-SA" sz="2000" dirty="0">
                <a:solidFill>
                  <a:srgbClr val="000000"/>
                </a:solidFill>
                <a:latin typeface="Microsoft Uighur" panose="02000000000000000000" pitchFamily="2" charset="-78"/>
                <a:cs typeface="B Nazanin" panose="00000400000000000000" pitchFamily="2" charset="-78"/>
              </a:rPr>
              <a:t>عمرانی و زیر ساختی</a:t>
            </a:r>
            <a:endParaRPr lang="fa-IR" sz="2000" dirty="0">
              <a:solidFill>
                <a:srgbClr val="000000"/>
              </a:solidFill>
              <a:latin typeface="Microsoft Uighur" panose="02000000000000000000" pitchFamily="2" charset="-78"/>
              <a:cs typeface="B Nazanin" panose="00000400000000000000" pitchFamily="2" charset="-78"/>
            </a:endParaRPr>
          </a:p>
          <a:p>
            <a:pPr marL="800100" lvl="1" indent="-342900" algn="just" rtl="1">
              <a:lnSpc>
                <a:spcPct val="150000"/>
              </a:lnSpc>
              <a:spcAft>
                <a:spcPts val="600"/>
              </a:spcAft>
              <a:buFont typeface="Arial" panose="020B0604020202020204" pitchFamily="34" charset="0"/>
              <a:buChar char="•"/>
            </a:pPr>
            <a:r>
              <a:rPr lang="ar-SA" sz="2000" dirty="0">
                <a:solidFill>
                  <a:srgbClr val="000000"/>
                </a:solidFill>
                <a:latin typeface="Microsoft Uighur" panose="02000000000000000000" pitchFamily="2" charset="-78"/>
                <a:cs typeface="B Nazanin" panose="00000400000000000000" pitchFamily="2" charset="-78"/>
              </a:rPr>
              <a:t>اجتماعی</a:t>
            </a:r>
            <a:endParaRPr lang="fa-IR" sz="2000" dirty="0">
              <a:solidFill>
                <a:srgbClr val="000000"/>
              </a:solidFill>
              <a:latin typeface="Microsoft Uighur" panose="02000000000000000000" pitchFamily="2" charset="-78"/>
              <a:cs typeface="B Nazanin" panose="00000400000000000000" pitchFamily="2" charset="-78"/>
            </a:endParaRPr>
          </a:p>
          <a:p>
            <a:pPr marL="800100" lvl="1" indent="-342900" algn="just" rtl="1">
              <a:lnSpc>
                <a:spcPct val="150000"/>
              </a:lnSpc>
              <a:spcAft>
                <a:spcPts val="600"/>
              </a:spcAft>
              <a:buFont typeface="Arial" panose="020B0604020202020204" pitchFamily="34" charset="0"/>
              <a:buChar char="•"/>
            </a:pPr>
            <a:r>
              <a:rPr lang="ar-SA" sz="2000" dirty="0">
                <a:solidFill>
                  <a:srgbClr val="000000"/>
                </a:solidFill>
                <a:latin typeface="Microsoft Uighur" panose="02000000000000000000" pitchFamily="2" charset="-78"/>
                <a:cs typeface="B Nazanin" panose="00000400000000000000" pitchFamily="2" charset="-78"/>
              </a:rPr>
              <a:t>فرهنگی</a:t>
            </a:r>
            <a:endParaRPr lang="fa-IR" sz="2000" dirty="0">
              <a:solidFill>
                <a:srgbClr val="000000"/>
              </a:solidFill>
              <a:latin typeface="Microsoft Uighur" panose="02000000000000000000" pitchFamily="2" charset="-78"/>
              <a:cs typeface="B Nazanin" panose="00000400000000000000" pitchFamily="2" charset="-78"/>
            </a:endParaRPr>
          </a:p>
          <a:p>
            <a:pPr marL="800100" lvl="1" indent="-342900" algn="just" rtl="1">
              <a:lnSpc>
                <a:spcPct val="150000"/>
              </a:lnSpc>
              <a:spcAft>
                <a:spcPts val="600"/>
              </a:spcAft>
              <a:buFont typeface="Arial" panose="020B0604020202020204" pitchFamily="34" charset="0"/>
              <a:buChar char="•"/>
            </a:pPr>
            <a:r>
              <a:rPr lang="ar-SA" sz="2000" dirty="0">
                <a:solidFill>
                  <a:srgbClr val="000000"/>
                </a:solidFill>
                <a:latin typeface="Microsoft Uighur" panose="02000000000000000000" pitchFamily="2" charset="-78"/>
                <a:cs typeface="B Nazanin" panose="00000400000000000000" pitchFamily="2" charset="-78"/>
              </a:rPr>
              <a:t>تفریحی</a:t>
            </a:r>
            <a:endParaRPr lang="fa-IR" sz="2000" dirty="0">
              <a:solidFill>
                <a:srgbClr val="000000"/>
              </a:solidFill>
              <a:latin typeface="Microsoft Uighur" panose="02000000000000000000" pitchFamily="2" charset="-78"/>
              <a:cs typeface="B Nazanin" panose="00000400000000000000" pitchFamily="2" charset="-78"/>
            </a:endParaRPr>
          </a:p>
          <a:p>
            <a:pPr lvl="1" algn="just" rtl="1">
              <a:lnSpc>
                <a:spcPct val="150000"/>
              </a:lnSpc>
              <a:spcAft>
                <a:spcPts val="600"/>
              </a:spcAft>
            </a:pPr>
            <a:r>
              <a:rPr lang="ar-SA" sz="2000" dirty="0">
                <a:solidFill>
                  <a:srgbClr val="000000"/>
                </a:solidFill>
                <a:latin typeface="Microsoft Uighur" panose="02000000000000000000" pitchFamily="2" charset="-78"/>
                <a:cs typeface="B Nazanin" panose="00000400000000000000" pitchFamily="2" charset="-78"/>
              </a:rPr>
              <a:t> در چارچوب ماموریت های دانشگاه</a:t>
            </a:r>
            <a:r>
              <a:rPr lang="fa-IR" sz="2000" dirty="0">
                <a:solidFill>
                  <a:srgbClr val="000000"/>
                </a:solidFill>
                <a:latin typeface="Microsoft Uighur" panose="02000000000000000000" pitchFamily="2" charset="-78"/>
                <a:cs typeface="B Nazanin" panose="00000400000000000000" pitchFamily="2" charset="-78"/>
              </a:rPr>
              <a:t>.</a:t>
            </a:r>
            <a:endParaRPr lang="en-US" sz="2000" dirty="0"/>
          </a:p>
        </p:txBody>
      </p:sp>
    </p:spTree>
    <p:extLst>
      <p:ext uri="{BB962C8B-B14F-4D97-AF65-F5344CB8AC3E}">
        <p14:creationId xmlns:p14="http://schemas.microsoft.com/office/powerpoint/2010/main" val="2999695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6</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777877" y="1406524"/>
            <a:ext cx="7693025" cy="4616648"/>
          </a:xfrm>
          <a:prstGeom prst="rect">
            <a:avLst/>
          </a:prstGeom>
        </p:spPr>
        <p:txBody>
          <a:bodyPr wrap="square">
            <a:spAutoFit/>
          </a:bodyPr>
          <a:lstStyle/>
          <a:p>
            <a:pPr algn="just" rtl="1">
              <a:lnSpc>
                <a:spcPct val="150000"/>
              </a:lnSpc>
            </a:pPr>
            <a:r>
              <a:rPr lang="fa-IR" sz="2800" b="1" dirty="0">
                <a:solidFill>
                  <a:srgbClr val="FF0000"/>
                </a:solidFill>
                <a:latin typeface="Microsoft Uighur" panose="02000000000000000000" pitchFamily="2" charset="-78"/>
                <a:ea typeface="Times New Roman" panose="02020603050405020304" pitchFamily="18" charset="0"/>
                <a:cs typeface="B Nazanin" panose="00000400000000000000" pitchFamily="2" charset="-78"/>
              </a:rPr>
              <a:t>سازمان</a:t>
            </a:r>
            <a:r>
              <a:rPr lang="fa-IR" sz="2800" dirty="0">
                <a:solidFill>
                  <a:srgbClr val="000000"/>
                </a:solidFill>
                <a:latin typeface="Microsoft Uighur" panose="02000000000000000000" pitchFamily="2" charset="-78"/>
                <a:ea typeface="Times New Roman" panose="02020603050405020304" pitchFamily="18" charset="0"/>
                <a:cs typeface="B Nazanin" panose="00000400000000000000" pitchFamily="2" charset="-78"/>
              </a:rPr>
              <a:t> بعنوان </a:t>
            </a:r>
            <a:r>
              <a:rPr lang="fa-IR" sz="2800" dirty="0">
                <a:solidFill>
                  <a:srgbClr val="990000"/>
                </a:solidFill>
                <a:latin typeface="Microsoft Uighur" panose="02000000000000000000" pitchFamily="2" charset="-78"/>
                <a:ea typeface="Times New Roman" panose="02020603050405020304" pitchFamily="18" charset="0"/>
                <a:cs typeface="B Nazanin" panose="00000400000000000000" pitchFamily="2" charset="-78"/>
              </a:rPr>
              <a:t>سازمان دولتی </a:t>
            </a:r>
            <a:r>
              <a:rPr lang="fa-IR" sz="2800" dirty="0">
                <a:solidFill>
                  <a:srgbClr val="000000"/>
                </a:solidFill>
                <a:latin typeface="Microsoft Uighur" panose="02000000000000000000" pitchFamily="2" charset="-78"/>
                <a:ea typeface="Times New Roman" panose="02020603050405020304" pitchFamily="18" charset="0"/>
                <a:cs typeface="B Nazanin" panose="00000400000000000000" pitchFamily="2" charset="-78"/>
              </a:rPr>
              <a:t>اداره شده، دارای </a:t>
            </a:r>
            <a:r>
              <a:rPr lang="fa-IR" sz="2800" dirty="0">
                <a:solidFill>
                  <a:srgbClr val="990000"/>
                </a:solidFill>
                <a:latin typeface="Microsoft Uighur" panose="02000000000000000000" pitchFamily="2" charset="-78"/>
                <a:ea typeface="Times New Roman" panose="02020603050405020304" pitchFamily="18" charset="0"/>
                <a:cs typeface="B Nazanin" panose="00000400000000000000" pitchFamily="2" charset="-78"/>
              </a:rPr>
              <a:t>استقلال اداری و مالی </a:t>
            </a:r>
            <a:r>
              <a:rPr lang="fa-IR" sz="2800" dirty="0">
                <a:solidFill>
                  <a:srgbClr val="000000"/>
                </a:solidFill>
                <a:latin typeface="Microsoft Uighur" panose="02000000000000000000" pitchFamily="2" charset="-78"/>
                <a:ea typeface="Times New Roman" panose="02020603050405020304" pitchFamily="18" charset="0"/>
                <a:cs typeface="B Nazanin" panose="00000400000000000000" pitchFamily="2" charset="-78"/>
              </a:rPr>
              <a:t>بوده و </a:t>
            </a:r>
            <a:r>
              <a:rPr lang="fa-IR" sz="2800" dirty="0">
                <a:solidFill>
                  <a:srgbClr val="990000"/>
                </a:solidFill>
                <a:latin typeface="Microsoft Uighur" panose="02000000000000000000" pitchFamily="2" charset="-78"/>
                <a:ea typeface="Times New Roman" panose="02020603050405020304" pitchFamily="18" charset="0"/>
                <a:cs typeface="B Nazanin" panose="00000400000000000000" pitchFamily="2" charset="-78"/>
              </a:rPr>
              <a:t>صد در صد مالکیت آن متعلق به دانشگاه</a:t>
            </a:r>
            <a:r>
              <a:rPr lang="fa-IR" sz="2800" dirty="0">
                <a:solidFill>
                  <a:srgbClr val="000000"/>
                </a:solidFill>
                <a:latin typeface="Microsoft Uighur" panose="02000000000000000000" pitchFamily="2" charset="-78"/>
                <a:ea typeface="Times New Roman" panose="02020603050405020304" pitchFamily="18" charset="0"/>
                <a:cs typeface="B Nazanin" panose="00000400000000000000" pitchFamily="2" charset="-78"/>
              </a:rPr>
              <a:t> میباشد. سازمان بر اساس قوانین و مقررات مربوطه و مطابق مصوبات هیات امنای سازمان ( همان هیات امنای دانشگاه میباشد) و مفاد ماده 14 قانون جهش تولید دانش‌بنیان و اساسنامه سازمان اداره می‌شود. سازمان دارای مقررات مالی، معاملاتی، اداری و استخدامی خاص خود است که این مقررات به تصویب هیأت امنای سازمان میرسد. </a:t>
            </a:r>
            <a:endParaRPr lang="en-US" sz="2800" dirty="0"/>
          </a:p>
        </p:txBody>
      </p:sp>
    </p:spTree>
    <p:extLst>
      <p:ext uri="{BB962C8B-B14F-4D97-AF65-F5344CB8AC3E}">
        <p14:creationId xmlns:p14="http://schemas.microsoft.com/office/powerpoint/2010/main" val="1382848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7</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3541500" y="1284291"/>
            <a:ext cx="5003293" cy="461665"/>
          </a:xfrm>
          <a:prstGeom prst="rect">
            <a:avLst/>
          </a:prstGeom>
        </p:spPr>
        <p:txBody>
          <a:bodyPr wrap="none">
            <a:spAutoFit/>
          </a:bodyPr>
          <a:lstStyle/>
          <a:p>
            <a:r>
              <a:rPr lang="fa-IR" sz="2400" b="1" dirty="0">
                <a:solidFill>
                  <a:srgbClr val="000099"/>
                </a:solidFill>
                <a:latin typeface="B Nazanin" panose="00000400000000000000" pitchFamily="2" charset="-78"/>
                <a:ea typeface="Times New Roman" panose="02020603050405020304" pitchFamily="18" charset="0"/>
                <a:cs typeface="B Titr" panose="00000700000000000000" pitchFamily="2" charset="-78"/>
              </a:rPr>
              <a:t>موضوع فعالیت و وظایف و اختیارات سازمان: </a:t>
            </a:r>
            <a:endParaRPr lang="en-US" sz="2400" b="1" dirty="0">
              <a:solidFill>
                <a:srgbClr val="000099"/>
              </a:solidFill>
              <a:cs typeface="B Titr" panose="00000700000000000000" pitchFamily="2" charset="-78"/>
            </a:endParaRPr>
          </a:p>
        </p:txBody>
      </p:sp>
      <p:sp>
        <p:nvSpPr>
          <p:cNvPr id="12" name="Rectangle 11"/>
          <p:cNvSpPr/>
          <p:nvPr/>
        </p:nvSpPr>
        <p:spPr>
          <a:xfrm>
            <a:off x="3254129" y="1965751"/>
            <a:ext cx="2795958" cy="400110"/>
          </a:xfrm>
          <a:prstGeom prst="rect">
            <a:avLst/>
          </a:prstGeom>
          <a:ln>
            <a:solidFill>
              <a:srgbClr val="000099"/>
            </a:solidFill>
          </a:ln>
        </p:spPr>
        <p:txBody>
          <a:bodyPr wrap="none">
            <a:spAutoFit/>
          </a:bodyPr>
          <a:lstStyle/>
          <a:p>
            <a:r>
              <a:rPr lang="fa-IR" sz="2000" b="1" dirty="0">
                <a:solidFill>
                  <a:srgbClr val="FF0000"/>
                </a:solidFill>
                <a:latin typeface="B Nazanin" panose="00000400000000000000" pitchFamily="2" charset="-78"/>
                <a:ea typeface="Times New Roman" panose="02020603050405020304" pitchFamily="18" charset="0"/>
                <a:cs typeface="B Titr" panose="00000700000000000000" pitchFamily="2" charset="-78"/>
              </a:rPr>
              <a:t>اموال و دارایی های دانشگاه</a:t>
            </a:r>
            <a:endParaRPr lang="en-US" sz="2000" b="1" dirty="0">
              <a:solidFill>
                <a:srgbClr val="FF0000"/>
              </a:solidFill>
              <a:cs typeface="B Titr" panose="00000700000000000000" pitchFamily="2" charset="-78"/>
            </a:endParaRPr>
          </a:p>
        </p:txBody>
      </p:sp>
      <p:sp>
        <p:nvSpPr>
          <p:cNvPr id="2" name="Rectangle 1"/>
          <p:cNvSpPr/>
          <p:nvPr/>
        </p:nvSpPr>
        <p:spPr>
          <a:xfrm>
            <a:off x="2832100" y="2543982"/>
            <a:ext cx="5638800" cy="507831"/>
          </a:xfrm>
          <a:prstGeom prst="rect">
            <a:avLst/>
          </a:prstGeom>
        </p:spPr>
        <p:txBody>
          <a:bodyPr wrap="square">
            <a:spAutoFit/>
          </a:bodyPr>
          <a:lstStyle/>
          <a:p>
            <a:pPr marL="317500" indent="-317500" algn="just" rtl="1">
              <a:lnSpc>
                <a:spcPct val="150000"/>
              </a:lnSpc>
              <a:spcBef>
                <a:spcPts val="1200"/>
              </a:spcBef>
              <a:spcAft>
                <a:spcPts val="600"/>
              </a:spcAft>
            </a:pPr>
            <a:r>
              <a:rPr lang="fa-IR" b="1" kern="0" dirty="0">
                <a:solidFill>
                  <a:srgbClr val="FF0000"/>
                </a:solidFill>
                <a:ea typeface="Times New Roman" panose="02020603050405020304" pitchFamily="18" charset="0"/>
                <a:cs typeface="B Nazanin" panose="00000400000000000000" pitchFamily="2" charset="-78"/>
              </a:rPr>
              <a:t>الف) </a:t>
            </a:r>
            <a:r>
              <a:rPr lang="fa-IR" b="1" kern="0" dirty="0">
                <a:solidFill>
                  <a:srgbClr val="000099"/>
                </a:solidFill>
                <a:ea typeface="Times New Roman" panose="02020603050405020304" pitchFamily="18" charset="0"/>
                <a:cs typeface="B Nazanin" panose="00000400000000000000" pitchFamily="2" charset="-78"/>
              </a:rPr>
              <a:t>مدیریت و بهره برداری از اموال و دارایی‌های دانشگاه:</a:t>
            </a:r>
            <a:endParaRPr lang="en-US" b="1" kern="0" dirty="0">
              <a:solidFill>
                <a:srgbClr val="000099"/>
              </a:solidFill>
              <a:latin typeface="B Nazanin" panose="00000400000000000000" pitchFamily="2" charset="-78"/>
              <a:ea typeface="Times New Roman" panose="02020603050405020304" pitchFamily="18" charset="0"/>
              <a:cs typeface="B Nazanin" panose="00000400000000000000" pitchFamily="2" charset="-78"/>
            </a:endParaRPr>
          </a:p>
        </p:txBody>
      </p:sp>
      <p:sp>
        <p:nvSpPr>
          <p:cNvPr id="3" name="Rectangle 2"/>
          <p:cNvSpPr/>
          <p:nvPr/>
        </p:nvSpPr>
        <p:spPr>
          <a:xfrm>
            <a:off x="851768" y="3338286"/>
            <a:ext cx="7693025" cy="2739211"/>
          </a:xfrm>
          <a:prstGeom prst="rect">
            <a:avLst/>
          </a:prstGeom>
        </p:spPr>
        <p:txBody>
          <a:bodyPr wrap="square">
            <a:spAutoFit/>
          </a:bodyPr>
          <a:lstStyle/>
          <a:p>
            <a:pPr marL="342900" indent="-342900" algn="just" rtl="1">
              <a:lnSpc>
                <a:spcPct val="150000"/>
              </a:lnSpc>
              <a:spcAft>
                <a:spcPts val="600"/>
              </a:spcAft>
              <a:buFont typeface="Arial" panose="020B0604020202020204" pitchFamily="34" charset="0"/>
              <a:buChar char="•"/>
            </a:pPr>
            <a:r>
              <a:rPr lang="ar-SA" b="1" dirty="0">
                <a:solidFill>
                  <a:srgbClr val="000000"/>
                </a:solidFill>
                <a:latin typeface="Microsoft Uighur" panose="02000000000000000000" pitchFamily="2" charset="-78"/>
                <a:cs typeface="B Nazanin" panose="00000400000000000000" pitchFamily="2" charset="-78"/>
              </a:rPr>
              <a:t>مدیریت و بهره‌برداری از دارایی‌ها و اموال منقول و غیرمنقول دانشگاه و توسعه آن</a:t>
            </a:r>
            <a:r>
              <a:rPr lang="ar-SA" dirty="0">
                <a:solidFill>
                  <a:srgbClr val="000000"/>
                </a:solidFill>
                <a:latin typeface="Microsoft Uighur" panose="02000000000000000000" pitchFamily="2" charset="-78"/>
                <a:cs typeface="B Nazanin" panose="00000400000000000000" pitchFamily="2" charset="-78"/>
              </a:rPr>
              <a:t>، بطور متمرکز و یکپارچه بمنظور افزایش بهره‌وری و خلق ارزش افزوده اقتصادی. </a:t>
            </a:r>
            <a:endParaRPr lang="fa-IR" dirty="0">
              <a:solidFill>
                <a:srgbClr val="000000"/>
              </a:solidFill>
              <a:latin typeface="Microsoft Uighur" panose="02000000000000000000" pitchFamily="2" charset="-78"/>
              <a:cs typeface="B Nazanin" panose="00000400000000000000" pitchFamily="2" charset="-78"/>
            </a:endParaRPr>
          </a:p>
          <a:p>
            <a:pPr marL="342900" indent="-342900" algn="just" rtl="1">
              <a:lnSpc>
                <a:spcPct val="150000"/>
              </a:lnSpc>
              <a:spcAft>
                <a:spcPts val="600"/>
              </a:spcAft>
              <a:buFont typeface="Arial" panose="020B0604020202020204" pitchFamily="34" charset="0"/>
              <a:buChar char="•"/>
            </a:pPr>
            <a:r>
              <a:rPr lang="ar-SA" b="1" dirty="0">
                <a:solidFill>
                  <a:srgbClr val="000000"/>
                </a:solidFill>
                <a:latin typeface="Microsoft Uighur" panose="02000000000000000000" pitchFamily="2" charset="-78"/>
                <a:cs typeface="B Nazanin" panose="00000400000000000000" pitchFamily="2" charset="-78"/>
              </a:rPr>
              <a:t>مدیریت و بهره‌برداری از موقوفات و منافع موقوفات دانشگاه، دریافت هدایا و کمک‌های مردمی و جذب موقوفات و توسعه آن </a:t>
            </a:r>
            <a:r>
              <a:rPr lang="ar-SA" dirty="0">
                <a:solidFill>
                  <a:srgbClr val="000000"/>
                </a:solidFill>
                <a:latin typeface="Microsoft Uighur" panose="02000000000000000000" pitchFamily="2" charset="-78"/>
                <a:cs typeface="B Nazanin" panose="00000400000000000000" pitchFamily="2" charset="-78"/>
              </a:rPr>
              <a:t>بمنظور افزایش بهره وری و خلق ارزش افزوده اقتصادی با رعایت موازین شرعی. </a:t>
            </a:r>
            <a:endParaRPr lang="fa-IR" dirty="0">
              <a:solidFill>
                <a:srgbClr val="000000"/>
              </a:solidFill>
              <a:latin typeface="Microsoft Uighur" panose="02000000000000000000" pitchFamily="2" charset="-78"/>
              <a:cs typeface="B Nazanin" panose="00000400000000000000" pitchFamily="2" charset="-78"/>
            </a:endParaRPr>
          </a:p>
          <a:p>
            <a:pPr marL="342900" indent="-342900" algn="just" rtl="1">
              <a:lnSpc>
                <a:spcPct val="150000"/>
              </a:lnSpc>
              <a:spcAft>
                <a:spcPts val="600"/>
              </a:spcAft>
              <a:buFont typeface="Arial" panose="020B0604020202020204" pitchFamily="34" charset="0"/>
              <a:buChar char="•"/>
            </a:pPr>
            <a:r>
              <a:rPr lang="ar-SA" b="1" dirty="0">
                <a:solidFill>
                  <a:srgbClr val="000000"/>
                </a:solidFill>
                <a:latin typeface="Microsoft Uighur" panose="02000000000000000000" pitchFamily="2" charset="-78"/>
                <a:cs typeface="B Nazanin" panose="00000400000000000000" pitchFamily="2" charset="-78"/>
              </a:rPr>
              <a:t>مدیریت مؤسسات انتفاعی و غیرانتفاعی وابسته به دانشگاه نظیر مدارس وابسته.</a:t>
            </a:r>
            <a:r>
              <a:rPr lang="fa-IR" b="1" dirty="0">
                <a:solidFill>
                  <a:srgbClr val="000000"/>
                </a:solidFill>
                <a:latin typeface="Microsoft Uighur" panose="02000000000000000000" pitchFamily="2" charset="-78"/>
                <a:cs typeface="B Nazanin" panose="00000400000000000000" pitchFamily="2" charset="-78"/>
              </a:rPr>
              <a:t>    </a:t>
            </a:r>
            <a:endParaRPr lang="en-US" b="1" dirty="0">
              <a:cs typeface="B Nazanin" panose="00000400000000000000" pitchFamily="2" charset="-78"/>
            </a:endParaRPr>
          </a:p>
        </p:txBody>
      </p:sp>
    </p:spTree>
    <p:extLst>
      <p:ext uri="{BB962C8B-B14F-4D97-AF65-F5344CB8AC3E}">
        <p14:creationId xmlns:p14="http://schemas.microsoft.com/office/powerpoint/2010/main" val="2237031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additive="base">
                                        <p:cTn id="35" dur="500" fill="hold"/>
                                        <p:tgtEl>
                                          <p:spTgt spid="2"/>
                                        </p:tgtEl>
                                        <p:attrNameLst>
                                          <p:attrName>ppt_x</p:attrName>
                                        </p:attrNameLst>
                                      </p:cBhvr>
                                      <p:tavLst>
                                        <p:tav tm="0">
                                          <p:val>
                                            <p:strVal val="#ppt_x"/>
                                          </p:val>
                                        </p:tav>
                                        <p:tav tm="100000">
                                          <p:val>
                                            <p:strVal val="#ppt_x"/>
                                          </p:val>
                                        </p:tav>
                                      </p:tavLst>
                                    </p:anim>
                                    <p:anim calcmode="lin" valueType="num">
                                      <p:cBhvr additive="base">
                                        <p:cTn id="3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0" end="0"/>
                                            </p:txEl>
                                          </p:spTgt>
                                        </p:tgtEl>
                                        <p:attrNameLst>
                                          <p:attrName>style.visibility</p:attrName>
                                        </p:attrNameLst>
                                      </p:cBhvr>
                                      <p:to>
                                        <p:strVal val="visible"/>
                                      </p:to>
                                    </p:set>
                                    <p:anim calcmode="lin" valueType="num">
                                      <p:cBhvr additive="base">
                                        <p:cTn id="4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1" end="1"/>
                                            </p:txEl>
                                          </p:spTgt>
                                        </p:tgtEl>
                                        <p:attrNameLst>
                                          <p:attrName>style.visibility</p:attrName>
                                        </p:attrNameLst>
                                      </p:cBhvr>
                                      <p:to>
                                        <p:strVal val="visible"/>
                                      </p:to>
                                    </p:set>
                                    <p:anim calcmode="lin" valueType="num">
                                      <p:cBhvr additive="base">
                                        <p:cTn id="4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2" end="2"/>
                                            </p:txEl>
                                          </p:spTgt>
                                        </p:tgtEl>
                                        <p:attrNameLst>
                                          <p:attrName>style.visibility</p:attrName>
                                        </p:attrNameLst>
                                      </p:cBhvr>
                                      <p:to>
                                        <p:strVal val="visible"/>
                                      </p:to>
                                    </p:set>
                                    <p:anim calcmode="lin" valueType="num">
                                      <p:cBhvr additive="base">
                                        <p:cTn id="5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P spid="7" grpId="0"/>
      <p:bldP spid="12" grpId="0" animBg="1"/>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8</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3467609" y="1416022"/>
            <a:ext cx="5003293" cy="461665"/>
          </a:xfrm>
          <a:prstGeom prst="rect">
            <a:avLst/>
          </a:prstGeom>
        </p:spPr>
        <p:txBody>
          <a:bodyPr wrap="none">
            <a:spAutoFit/>
          </a:bodyPr>
          <a:lstStyle/>
          <a:p>
            <a:r>
              <a:rPr lang="fa-IR" sz="2400" b="1" dirty="0">
                <a:solidFill>
                  <a:srgbClr val="000099"/>
                </a:solidFill>
                <a:latin typeface="B Nazanin" panose="00000400000000000000" pitchFamily="2" charset="-78"/>
                <a:ea typeface="Times New Roman" panose="02020603050405020304" pitchFamily="18" charset="0"/>
                <a:cs typeface="B Titr" panose="00000700000000000000" pitchFamily="2" charset="-78"/>
              </a:rPr>
              <a:t>موضوع فعالیت و وظایف و اختیارات سازمان: </a:t>
            </a:r>
            <a:endParaRPr lang="en-US" sz="2400" b="1" dirty="0">
              <a:solidFill>
                <a:srgbClr val="000099"/>
              </a:solidFill>
              <a:cs typeface="B Titr" panose="00000700000000000000" pitchFamily="2" charset="-78"/>
            </a:endParaRPr>
          </a:p>
        </p:txBody>
      </p:sp>
      <p:sp>
        <p:nvSpPr>
          <p:cNvPr id="12" name="Rectangle 11"/>
          <p:cNvSpPr/>
          <p:nvPr/>
        </p:nvSpPr>
        <p:spPr>
          <a:xfrm>
            <a:off x="3113868" y="2031108"/>
            <a:ext cx="3076483" cy="400110"/>
          </a:xfrm>
          <a:prstGeom prst="rect">
            <a:avLst/>
          </a:prstGeom>
          <a:ln>
            <a:solidFill>
              <a:srgbClr val="000099"/>
            </a:solidFill>
          </a:ln>
        </p:spPr>
        <p:txBody>
          <a:bodyPr wrap="none">
            <a:spAutoFit/>
          </a:bodyPr>
          <a:lstStyle/>
          <a:p>
            <a:r>
              <a:rPr lang="fa-IR" sz="2000" b="1" dirty="0">
                <a:solidFill>
                  <a:srgbClr val="FF0000"/>
                </a:solidFill>
                <a:latin typeface="B Nazanin" panose="00000400000000000000" pitchFamily="2" charset="-78"/>
                <a:ea typeface="Times New Roman" panose="02020603050405020304" pitchFamily="18" charset="0"/>
                <a:cs typeface="B Titr" panose="00000700000000000000" pitchFamily="2" charset="-78"/>
              </a:rPr>
              <a:t>توسعه فناوری و نوآوری دانشگاه</a:t>
            </a:r>
            <a:endParaRPr lang="en-US" sz="2000" b="1" dirty="0">
              <a:solidFill>
                <a:srgbClr val="FF0000"/>
              </a:solidFill>
              <a:cs typeface="B Titr" panose="00000700000000000000" pitchFamily="2" charset="-78"/>
            </a:endParaRPr>
          </a:p>
        </p:txBody>
      </p:sp>
      <p:sp>
        <p:nvSpPr>
          <p:cNvPr id="3" name="Rectangle 2"/>
          <p:cNvSpPr/>
          <p:nvPr/>
        </p:nvSpPr>
        <p:spPr>
          <a:xfrm>
            <a:off x="4033468" y="2584641"/>
            <a:ext cx="4437432" cy="369332"/>
          </a:xfrm>
          <a:prstGeom prst="rect">
            <a:avLst/>
          </a:prstGeom>
        </p:spPr>
        <p:txBody>
          <a:bodyPr wrap="none">
            <a:spAutoFit/>
          </a:bodyPr>
          <a:lstStyle/>
          <a:p>
            <a:pPr marL="317500" indent="-317500" algn="just" rtl="1">
              <a:spcBef>
                <a:spcPts val="1200"/>
              </a:spcBef>
              <a:spcAft>
                <a:spcPts val="600"/>
              </a:spcAft>
            </a:pPr>
            <a:r>
              <a:rPr lang="fa-IR" b="1" kern="0" dirty="0">
                <a:solidFill>
                  <a:srgbClr val="FF0000"/>
                </a:solidFill>
                <a:ea typeface="Times New Roman" panose="02020603050405020304" pitchFamily="18" charset="0"/>
                <a:cs typeface="B Nazanin" panose="00000400000000000000" pitchFamily="2" charset="-78"/>
              </a:rPr>
              <a:t>ب) </a:t>
            </a:r>
            <a:r>
              <a:rPr lang="fa-IR" b="1" kern="0" dirty="0">
                <a:solidFill>
                  <a:srgbClr val="000099"/>
                </a:solidFill>
                <a:ea typeface="Times New Roman" panose="02020603050405020304" pitchFamily="18" charset="0"/>
                <a:cs typeface="B Nazanin" panose="00000400000000000000" pitchFamily="2" charset="-78"/>
              </a:rPr>
              <a:t>کارگزاری خدمات توسعه فناوری و نوآوری دانشگاه:</a:t>
            </a:r>
            <a:endParaRPr lang="en-US" b="1" kern="0" dirty="0">
              <a:solidFill>
                <a:srgbClr val="000099"/>
              </a:solidFill>
              <a:latin typeface="B Nazanin" panose="00000400000000000000" pitchFamily="2" charset="-78"/>
              <a:ea typeface="Times New Roman" panose="02020603050405020304" pitchFamily="18" charset="0"/>
              <a:cs typeface="B Nazanin" panose="00000400000000000000" pitchFamily="2" charset="-78"/>
            </a:endParaRPr>
          </a:p>
        </p:txBody>
      </p:sp>
      <p:sp>
        <p:nvSpPr>
          <p:cNvPr id="4" name="Rectangle 3"/>
          <p:cNvSpPr/>
          <p:nvPr/>
        </p:nvSpPr>
        <p:spPr>
          <a:xfrm>
            <a:off x="777877" y="3064215"/>
            <a:ext cx="7811943" cy="3477875"/>
          </a:xfrm>
          <a:prstGeom prst="rect">
            <a:avLst/>
          </a:prstGeom>
        </p:spPr>
        <p:txBody>
          <a:bodyPr wrap="square">
            <a:spAutoFit/>
          </a:bodyPr>
          <a:lstStyle/>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حمایت از انجام فعالیت آموزشی کارگاهی، آزمایشگاهی، اداری و خدماتی انتفاعی و غیر انتفاعی، ایجاد انجمن، کانون، بنیاد علمی و فرهنگی با استفاده از نام و سایر حقوق مادی و معنوی دانشگاه</a:t>
            </a:r>
            <a:r>
              <a:rPr lang="fa-IR" dirty="0">
                <a:solidFill>
                  <a:srgbClr val="000000"/>
                </a:solidFill>
                <a:latin typeface="Microsoft Uighur" panose="02000000000000000000" pitchFamily="2" charset="-78"/>
                <a:cs typeface="B Nazanin" panose="00000400000000000000" pitchFamily="2" charset="-78"/>
              </a:rPr>
              <a:t>.</a:t>
            </a:r>
          </a:p>
          <a:p>
            <a:pPr marL="285750" indent="-285750" algn="just" rtl="1">
              <a:spcAft>
                <a:spcPts val="600"/>
              </a:spcAft>
              <a:buFont typeface="Arial" panose="020B0604020202020204" pitchFamily="34" charset="0"/>
              <a:buChar char="•"/>
            </a:pPr>
            <a:endParaRPr lang="fa-IR" sz="900" dirty="0">
              <a:solidFill>
                <a:srgbClr val="000000"/>
              </a:solidFill>
              <a:latin typeface="Microsoft Uighur" panose="02000000000000000000" pitchFamily="2" charset="-78"/>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درآمدزایی از طریق کارگزاری فناوری و نوآوری دانشگاه با اولویت حمایت از شرکت‌های دانش‌بنیان و واحدهای فناور. </a:t>
            </a:r>
            <a:endParaRPr lang="fa-IR" dirty="0">
              <a:solidFill>
                <a:srgbClr val="000000"/>
              </a:solidFill>
              <a:latin typeface="Microsoft Uighur" panose="02000000000000000000" pitchFamily="2" charset="-78"/>
              <a:cs typeface="B Nazanin" panose="00000400000000000000" pitchFamily="2" charset="-78"/>
            </a:endParaRPr>
          </a:p>
          <a:p>
            <a:pPr marL="285750" indent="-285750" algn="just" rtl="1">
              <a:spcAft>
                <a:spcPts val="600"/>
              </a:spcAft>
              <a:buFont typeface="Arial" panose="020B0604020202020204" pitchFamily="34" charset="0"/>
              <a:buChar char="•"/>
            </a:pPr>
            <a:endParaRPr lang="en-US" sz="1000" dirty="0">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اقدام به خرید یا تحصیل هرگونه حق مالکیت معنوی از قبیل اختراع و علائم تجاری یا پروانه و امتیاز و مانند آن و به ثبت رساندن علائم تجاری و استفاده از علائم که بطور مستقیم برای انجام امور سازمان مفید باشد. </a:t>
            </a:r>
            <a:endParaRPr lang="fa-IR" dirty="0">
              <a:solidFill>
                <a:srgbClr val="000000"/>
              </a:solidFill>
              <a:latin typeface="Microsoft Uighur" panose="02000000000000000000" pitchFamily="2" charset="-78"/>
              <a:cs typeface="B Nazanin" panose="00000400000000000000" pitchFamily="2" charset="-78"/>
            </a:endParaRPr>
          </a:p>
          <a:p>
            <a:pPr marL="285750" indent="-285750" algn="just" rtl="1">
              <a:spcAft>
                <a:spcPts val="600"/>
              </a:spcAft>
              <a:buFont typeface="Arial" panose="020B0604020202020204" pitchFamily="34" charset="0"/>
              <a:buChar char="•"/>
            </a:pPr>
            <a:endParaRPr lang="en-US" sz="900" dirty="0">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پیگیری فعالیت‌های گمرکی دانشگاه شامل بازرسی‌ها، ترخیص کنترل، کیفیت و ارتباط با ادارات تابعه در راستای ماموریت دانشگاه.</a:t>
            </a:r>
            <a:endParaRPr lang="en-US" dirty="0">
              <a:cs typeface="B Nazanin" panose="00000400000000000000" pitchFamily="2" charset="-78"/>
            </a:endParaRPr>
          </a:p>
        </p:txBody>
      </p:sp>
    </p:spTree>
    <p:extLst>
      <p:ext uri="{BB962C8B-B14F-4D97-AF65-F5344CB8AC3E}">
        <p14:creationId xmlns:p14="http://schemas.microsoft.com/office/powerpoint/2010/main" val="1585027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additive="base">
                                        <p:cTn id="35" dur="500" fill="hold"/>
                                        <p:tgtEl>
                                          <p:spTgt spid="3"/>
                                        </p:tgtEl>
                                        <p:attrNameLst>
                                          <p:attrName>ppt_x</p:attrName>
                                        </p:attrNameLst>
                                      </p:cBhvr>
                                      <p:tavLst>
                                        <p:tav tm="0">
                                          <p:val>
                                            <p:strVal val="#ppt_x"/>
                                          </p:val>
                                        </p:tav>
                                        <p:tav tm="100000">
                                          <p:val>
                                            <p:strVal val="#ppt_x"/>
                                          </p:val>
                                        </p:tav>
                                      </p:tavLst>
                                    </p:anim>
                                    <p:anim calcmode="lin" valueType="num">
                                      <p:cBhvr additive="base">
                                        <p:cTn id="3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4">
                                            <p:txEl>
                                              <p:pRg st="0" end="0"/>
                                            </p:txEl>
                                          </p:spTgt>
                                        </p:tgtEl>
                                        <p:attrNameLst>
                                          <p:attrName>style.visibility</p:attrName>
                                        </p:attrNameLst>
                                      </p:cBhvr>
                                      <p:to>
                                        <p:strVal val="visible"/>
                                      </p:to>
                                    </p:set>
                                    <p:anim calcmode="lin" valueType="num">
                                      <p:cBhvr additive="base">
                                        <p:cTn id="4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4">
                                            <p:txEl>
                                              <p:pRg st="2" end="2"/>
                                            </p:txEl>
                                          </p:spTgt>
                                        </p:tgtEl>
                                        <p:attrNameLst>
                                          <p:attrName>style.visibility</p:attrName>
                                        </p:attrNameLst>
                                      </p:cBhvr>
                                      <p:to>
                                        <p:strVal val="visible"/>
                                      </p:to>
                                    </p:set>
                                    <p:anim calcmode="lin" valueType="num">
                                      <p:cBhvr additive="base">
                                        <p:cTn id="4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4">
                                            <p:txEl>
                                              <p:pRg st="4" end="4"/>
                                            </p:txEl>
                                          </p:spTgt>
                                        </p:tgtEl>
                                        <p:attrNameLst>
                                          <p:attrName>style.visibility</p:attrName>
                                        </p:attrNameLst>
                                      </p:cBhvr>
                                      <p:to>
                                        <p:strVal val="visible"/>
                                      </p:to>
                                    </p:set>
                                    <p:anim calcmode="lin" valueType="num">
                                      <p:cBhvr additive="base">
                                        <p:cTn id="5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4">
                                            <p:txEl>
                                              <p:pRg st="6" end="6"/>
                                            </p:txEl>
                                          </p:spTgt>
                                        </p:tgtEl>
                                        <p:attrNameLst>
                                          <p:attrName>style.visibility</p:attrName>
                                        </p:attrNameLst>
                                      </p:cBhvr>
                                      <p:to>
                                        <p:strVal val="visible"/>
                                      </p:to>
                                    </p:set>
                                    <p:anim calcmode="lin" valueType="num">
                                      <p:cBhvr additive="base">
                                        <p:cTn id="59"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P spid="7" grpId="0"/>
      <p:bldP spid="12" grpId="0" animBg="1"/>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5"/>
          <p:cNvSpPr txBox="1">
            <a:spLocks/>
          </p:cNvSpPr>
          <p:nvPr/>
        </p:nvSpPr>
        <p:spPr>
          <a:xfrm>
            <a:off x="777875" y="415203"/>
            <a:ext cx="730250" cy="457200"/>
          </a:xfrm>
          <a:prstGeom prst="rect">
            <a:avLst/>
          </a:prstGeom>
          <a:solidFill>
            <a:srgbClr val="000099"/>
          </a:solidFill>
        </p:spPr>
        <p:style>
          <a:lnRef idx="0">
            <a:schemeClr val="accent2"/>
          </a:lnRef>
          <a:fillRef idx="3">
            <a:schemeClr val="accent2"/>
          </a:fillRef>
          <a:effectRef idx="3">
            <a:schemeClr val="accent2"/>
          </a:effectRef>
          <a:fontRef idx="minor">
            <a:schemeClr val="lt1"/>
          </a:fontRef>
        </p:style>
        <p:txBody>
          <a:bodyPr anchor="ctr"/>
          <a:lstStyle/>
          <a:p>
            <a:pPr algn="ctr" rtl="1">
              <a:defRPr/>
            </a:pPr>
            <a:fld id="{0E0AD0BE-0233-4068-8C25-DB3F622E6769}" type="slidenum">
              <a:rPr lang="fa-IR" sz="3200">
                <a:solidFill>
                  <a:schemeClr val="bg1"/>
                </a:solidFill>
                <a:cs typeface="B Nazanin" pitchFamily="2" charset="-78"/>
              </a:rPr>
              <a:pPr algn="ctr" rtl="1">
                <a:defRPr/>
              </a:pPr>
              <a:t>9</a:t>
            </a:fld>
            <a:endParaRPr lang="en-US" sz="3200" dirty="0">
              <a:solidFill>
                <a:schemeClr val="bg1"/>
              </a:solidFill>
              <a:cs typeface="B Nazanin" pitchFamily="2" charset="-78"/>
            </a:endParaRPr>
          </a:p>
        </p:txBody>
      </p:sp>
      <p:sp>
        <p:nvSpPr>
          <p:cNvPr id="11" name="Rectangle 10"/>
          <p:cNvSpPr/>
          <p:nvPr/>
        </p:nvSpPr>
        <p:spPr>
          <a:xfrm>
            <a:off x="777877" y="1092202"/>
            <a:ext cx="7693025" cy="125413"/>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sp>
        <p:nvSpPr>
          <p:cNvPr id="13" name="Rectangle 12"/>
          <p:cNvSpPr/>
          <p:nvPr/>
        </p:nvSpPr>
        <p:spPr>
          <a:xfrm>
            <a:off x="777877" y="6542090"/>
            <a:ext cx="7693025" cy="92075"/>
          </a:xfrm>
          <a:prstGeom prst="rect">
            <a:avLst/>
          </a:prstGeom>
          <a:solidFill>
            <a:srgbClr val="000099"/>
          </a:solidFill>
          <a:ln>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srgbClr val="FF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060" y="164492"/>
            <a:ext cx="930840" cy="900000"/>
          </a:xfrm>
          <a:prstGeom prst="rect">
            <a:avLst/>
          </a:prstGeom>
        </p:spPr>
      </p:pic>
      <p:sp>
        <p:nvSpPr>
          <p:cNvPr id="10" name="TextBox 9"/>
          <p:cNvSpPr txBox="1"/>
          <p:nvPr/>
        </p:nvSpPr>
        <p:spPr>
          <a:xfrm>
            <a:off x="1764159" y="443778"/>
            <a:ext cx="5775903" cy="400050"/>
          </a:xfrm>
          <a:prstGeom prst="rect">
            <a:avLst/>
          </a:prstGeom>
          <a:noFill/>
          <a:ln>
            <a:noFill/>
          </a:ln>
        </p:spPr>
        <p:txBody>
          <a:bodyPr wrap="square">
            <a:spAutoFit/>
          </a:bodyPr>
          <a:lstStyle/>
          <a:p>
            <a:pPr algn="r">
              <a:defRPr/>
            </a:pPr>
            <a:r>
              <a:rPr lang="fa-IR" sz="2000" b="1" dirty="0">
                <a:solidFill>
                  <a:srgbClr val="000099"/>
                </a:solidFill>
                <a:latin typeface="+mj-lt"/>
                <a:cs typeface="B Titr" panose="00000700000000000000" pitchFamily="2" charset="-78"/>
              </a:rPr>
              <a:t>سازمان توسعه و سرمایه گذاری دانشگاه کردستان</a:t>
            </a:r>
          </a:p>
        </p:txBody>
      </p:sp>
      <p:sp>
        <p:nvSpPr>
          <p:cNvPr id="7" name="Rectangle 6"/>
          <p:cNvSpPr/>
          <p:nvPr/>
        </p:nvSpPr>
        <p:spPr>
          <a:xfrm>
            <a:off x="3467609" y="1389908"/>
            <a:ext cx="5003293" cy="461665"/>
          </a:xfrm>
          <a:prstGeom prst="rect">
            <a:avLst/>
          </a:prstGeom>
        </p:spPr>
        <p:txBody>
          <a:bodyPr wrap="none">
            <a:spAutoFit/>
          </a:bodyPr>
          <a:lstStyle/>
          <a:p>
            <a:r>
              <a:rPr lang="fa-IR" sz="2400" b="1" dirty="0">
                <a:solidFill>
                  <a:srgbClr val="000099"/>
                </a:solidFill>
                <a:latin typeface="B Nazanin" panose="00000400000000000000" pitchFamily="2" charset="-78"/>
                <a:ea typeface="Times New Roman" panose="02020603050405020304" pitchFamily="18" charset="0"/>
                <a:cs typeface="B Titr" panose="00000700000000000000" pitchFamily="2" charset="-78"/>
              </a:rPr>
              <a:t>موضوع فعالیت و وظایف و اختیارات سازمان: </a:t>
            </a:r>
            <a:endParaRPr lang="en-US" sz="2400" b="1" dirty="0">
              <a:solidFill>
                <a:srgbClr val="000099"/>
              </a:solidFill>
              <a:cs typeface="B Titr" panose="00000700000000000000" pitchFamily="2" charset="-78"/>
            </a:endParaRPr>
          </a:p>
        </p:txBody>
      </p:sp>
      <p:sp>
        <p:nvSpPr>
          <p:cNvPr id="12" name="Rectangle 11"/>
          <p:cNvSpPr/>
          <p:nvPr/>
        </p:nvSpPr>
        <p:spPr>
          <a:xfrm>
            <a:off x="3436871" y="2023864"/>
            <a:ext cx="2430474" cy="400110"/>
          </a:xfrm>
          <a:prstGeom prst="rect">
            <a:avLst/>
          </a:prstGeom>
          <a:ln>
            <a:solidFill>
              <a:srgbClr val="000099"/>
            </a:solidFill>
          </a:ln>
        </p:spPr>
        <p:txBody>
          <a:bodyPr wrap="none">
            <a:spAutoFit/>
          </a:bodyPr>
          <a:lstStyle/>
          <a:p>
            <a:r>
              <a:rPr lang="fa-IR" sz="2000" b="1" dirty="0">
                <a:solidFill>
                  <a:srgbClr val="FF0000"/>
                </a:solidFill>
                <a:latin typeface="B Nazanin" panose="00000400000000000000" pitchFamily="2" charset="-78"/>
                <a:ea typeface="Times New Roman" panose="02020603050405020304" pitchFamily="18" charset="0"/>
                <a:cs typeface="B Titr" panose="00000700000000000000" pitchFamily="2" charset="-78"/>
              </a:rPr>
              <a:t>سرمایه گذاری و مشارکت</a:t>
            </a:r>
            <a:endParaRPr lang="en-US" sz="2000" b="1" dirty="0">
              <a:solidFill>
                <a:srgbClr val="FF0000"/>
              </a:solidFill>
              <a:cs typeface="B Titr" panose="00000700000000000000" pitchFamily="2" charset="-78"/>
            </a:endParaRPr>
          </a:p>
        </p:txBody>
      </p:sp>
      <p:sp>
        <p:nvSpPr>
          <p:cNvPr id="2" name="Rectangle 1"/>
          <p:cNvSpPr/>
          <p:nvPr/>
        </p:nvSpPr>
        <p:spPr>
          <a:xfrm>
            <a:off x="3926066" y="2596267"/>
            <a:ext cx="4544834" cy="369332"/>
          </a:xfrm>
          <a:prstGeom prst="rect">
            <a:avLst/>
          </a:prstGeom>
        </p:spPr>
        <p:txBody>
          <a:bodyPr wrap="none">
            <a:spAutoFit/>
          </a:bodyPr>
          <a:lstStyle/>
          <a:p>
            <a:pPr marL="317500" indent="-317500" algn="just" rtl="1">
              <a:spcBef>
                <a:spcPts val="1200"/>
              </a:spcBef>
              <a:spcAft>
                <a:spcPts val="600"/>
              </a:spcAft>
            </a:pPr>
            <a:r>
              <a:rPr lang="fa-IR" b="1" kern="0" dirty="0">
                <a:solidFill>
                  <a:srgbClr val="FF0000"/>
                </a:solidFill>
                <a:ea typeface="Times New Roman" panose="02020603050405020304" pitchFamily="18" charset="0"/>
                <a:cs typeface="B Nazanin" panose="00000400000000000000" pitchFamily="2" charset="-78"/>
              </a:rPr>
              <a:t>ج) </a:t>
            </a:r>
            <a:r>
              <a:rPr lang="fa-IR" b="1" kern="0" dirty="0">
                <a:solidFill>
                  <a:srgbClr val="000099"/>
                </a:solidFill>
                <a:ea typeface="Times New Roman" panose="02020603050405020304" pitchFamily="18" charset="0"/>
                <a:cs typeface="B Nazanin" panose="00000400000000000000" pitchFamily="2" charset="-78"/>
              </a:rPr>
              <a:t>سرمایه‌گذاری و مشارکت در راستای اهداف دانشگاه: </a:t>
            </a:r>
            <a:endParaRPr lang="en-US" b="1" kern="0" dirty="0">
              <a:solidFill>
                <a:srgbClr val="000099"/>
              </a:solidFill>
              <a:latin typeface="B Nazanin" panose="00000400000000000000" pitchFamily="2" charset="-78"/>
              <a:ea typeface="Times New Roman" panose="02020603050405020304" pitchFamily="18" charset="0"/>
              <a:cs typeface="B Nazanin" panose="00000400000000000000" pitchFamily="2" charset="-78"/>
            </a:endParaRPr>
          </a:p>
        </p:txBody>
      </p:sp>
      <p:sp>
        <p:nvSpPr>
          <p:cNvPr id="3" name="Rectangle 2"/>
          <p:cNvSpPr/>
          <p:nvPr/>
        </p:nvSpPr>
        <p:spPr>
          <a:xfrm>
            <a:off x="997527" y="3230225"/>
            <a:ext cx="7602682" cy="3046988"/>
          </a:xfrm>
          <a:prstGeom prst="rect">
            <a:avLst/>
          </a:prstGeom>
        </p:spPr>
        <p:txBody>
          <a:bodyPr wrap="square">
            <a:spAutoFit/>
          </a:bodyPr>
          <a:lstStyle/>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ایجاد مؤسسات (غیرانتفاعی) شرکت‌های(تجاری) فرعی و یا مشارکت در سایر شرکت‌ها یا سازمان‌ها به منظور تحقق اهداف </a:t>
            </a:r>
            <a:r>
              <a:rPr lang="fa-IR" dirty="0">
                <a:solidFill>
                  <a:srgbClr val="000000"/>
                </a:solidFill>
                <a:latin typeface="Microsoft Uighur" panose="02000000000000000000" pitchFamily="2" charset="-78"/>
                <a:cs typeface="B Nazanin" panose="00000400000000000000" pitchFamily="2" charset="-78"/>
              </a:rPr>
              <a:t>سازمان</a:t>
            </a:r>
            <a:r>
              <a:rPr lang="ar-SA" dirty="0">
                <a:solidFill>
                  <a:srgbClr val="000000"/>
                </a:solidFill>
                <a:latin typeface="Microsoft Uighur" panose="02000000000000000000" pitchFamily="2" charset="-78"/>
                <a:cs typeface="B Nazanin" panose="00000400000000000000" pitchFamily="2" charset="-78"/>
              </a:rPr>
              <a:t>. </a:t>
            </a:r>
            <a:endParaRPr lang="fa-IR" dirty="0">
              <a:solidFill>
                <a:srgbClr val="000000"/>
              </a:solidFill>
              <a:latin typeface="Microsoft Uighur" panose="02000000000000000000" pitchFamily="2" charset="-78"/>
              <a:cs typeface="B Nazanin" panose="00000400000000000000" pitchFamily="2" charset="-78"/>
            </a:endParaRPr>
          </a:p>
          <a:p>
            <a:pPr marL="285750" indent="-285750" algn="just" rtl="1">
              <a:spcAft>
                <a:spcPts val="600"/>
              </a:spcAft>
              <a:buFont typeface="Arial" panose="020B0604020202020204" pitchFamily="34" charset="0"/>
              <a:buChar char="•"/>
            </a:pPr>
            <a:endParaRPr lang="en-US" sz="1200" dirty="0">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سرمایه‌گذاری یا مشارکت در خرید، ایجاد، توسعه، راه‌اندازی و اداره واحدهای تولیدی، صنعتی، معدنی، بازرگانی، مالی، تجاری، اداری، آموزشی و خدماتی</a:t>
            </a:r>
            <a:r>
              <a:rPr lang="fa-IR" dirty="0">
                <a:solidFill>
                  <a:srgbClr val="000000"/>
                </a:solidFill>
                <a:latin typeface="Microsoft Uighur" panose="02000000000000000000" pitchFamily="2" charset="-78"/>
                <a:cs typeface="B Nazanin" panose="00000400000000000000" pitchFamily="2" charset="-78"/>
              </a:rPr>
              <a:t>.</a:t>
            </a:r>
          </a:p>
          <a:p>
            <a:pPr marL="285750" indent="-285750" algn="just" rtl="1">
              <a:spcAft>
                <a:spcPts val="600"/>
              </a:spcAft>
              <a:buFont typeface="Arial" panose="020B0604020202020204" pitchFamily="34" charset="0"/>
              <a:buChar char="•"/>
            </a:pPr>
            <a:endParaRPr lang="fa-IR" sz="1200" dirty="0">
              <a:solidFill>
                <a:srgbClr val="000000"/>
              </a:solidFill>
              <a:latin typeface="Microsoft Uighur" panose="02000000000000000000" pitchFamily="2" charset="-78"/>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اخذ هرگونه اعتبار، وام، کمک بلاعوض، تسهیلات و جلب مشارکت مالی و اعتباری</a:t>
            </a:r>
            <a:r>
              <a:rPr lang="fa-IR" dirty="0">
                <a:solidFill>
                  <a:srgbClr val="000000"/>
                </a:solidFill>
                <a:latin typeface="Microsoft Uighur" panose="02000000000000000000" pitchFamily="2" charset="-78"/>
                <a:cs typeface="B Nazanin" panose="00000400000000000000" pitchFamily="2" charset="-78"/>
              </a:rPr>
              <a:t> </a:t>
            </a:r>
            <a:r>
              <a:rPr lang="ar-SA" dirty="0">
                <a:solidFill>
                  <a:srgbClr val="000000"/>
                </a:solidFill>
                <a:latin typeface="Microsoft Uighur" panose="02000000000000000000" pitchFamily="2" charset="-78"/>
                <a:cs typeface="B Nazanin" panose="00000400000000000000" pitchFamily="2" charset="-78"/>
              </a:rPr>
              <a:t>و ارائه هرگونه تسهیلات و خدمات مالی و اعتباری در چارچوب طرح‌های سرمایه‌گذاری.</a:t>
            </a:r>
            <a:endParaRPr lang="fa-IR" dirty="0">
              <a:solidFill>
                <a:srgbClr val="000000"/>
              </a:solidFill>
              <a:latin typeface="Microsoft Uighur" panose="02000000000000000000" pitchFamily="2" charset="-78"/>
              <a:cs typeface="B Nazanin" panose="00000400000000000000" pitchFamily="2" charset="-78"/>
            </a:endParaRPr>
          </a:p>
          <a:p>
            <a:pPr marL="285750" indent="-285750" algn="just" rtl="1">
              <a:spcAft>
                <a:spcPts val="600"/>
              </a:spcAft>
              <a:buFont typeface="Arial" panose="020B0604020202020204" pitchFamily="34" charset="0"/>
              <a:buChar char="•"/>
            </a:pPr>
            <a:endParaRPr lang="fa-IR" sz="1200" dirty="0">
              <a:solidFill>
                <a:srgbClr val="000000"/>
              </a:solidFill>
              <a:latin typeface="Microsoft Uighur" panose="02000000000000000000" pitchFamily="2" charset="-78"/>
              <a:cs typeface="B Nazanin" panose="00000400000000000000" pitchFamily="2" charset="-78"/>
            </a:endParaRPr>
          </a:p>
          <a:p>
            <a:pPr marL="285750" indent="-285750" algn="just" rtl="1">
              <a:spcAft>
                <a:spcPts val="600"/>
              </a:spcAft>
              <a:buFont typeface="Arial" panose="020B0604020202020204" pitchFamily="34" charset="0"/>
              <a:buChar char="•"/>
            </a:pPr>
            <a:r>
              <a:rPr lang="ar-SA" dirty="0">
                <a:solidFill>
                  <a:srgbClr val="000000"/>
                </a:solidFill>
                <a:latin typeface="Microsoft Uighur" panose="02000000000000000000" pitchFamily="2" charset="-78"/>
                <a:cs typeface="B Nazanin" panose="00000400000000000000" pitchFamily="2" charset="-78"/>
              </a:rPr>
              <a:t>برآورد منابع مالی مورد نیاز و تامین توسعه و مدیریت آن</a:t>
            </a:r>
            <a:r>
              <a:rPr lang="fa-IR" dirty="0">
                <a:solidFill>
                  <a:srgbClr val="000000"/>
                </a:solidFill>
                <a:latin typeface="Microsoft Uighur" panose="02000000000000000000" pitchFamily="2" charset="-78"/>
                <a:cs typeface="B Nazanin" panose="00000400000000000000" pitchFamily="2" charset="-78"/>
              </a:rPr>
              <a:t>.</a:t>
            </a:r>
            <a:endParaRPr lang="en-US" dirty="0">
              <a:cs typeface="B Nazanin" panose="00000400000000000000" pitchFamily="2" charset="-78"/>
            </a:endParaRPr>
          </a:p>
        </p:txBody>
      </p:sp>
    </p:spTree>
    <p:extLst>
      <p:ext uri="{BB962C8B-B14F-4D97-AF65-F5344CB8AC3E}">
        <p14:creationId xmlns:p14="http://schemas.microsoft.com/office/powerpoint/2010/main" val="708656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additive="base">
                                        <p:cTn id="35" dur="500" fill="hold"/>
                                        <p:tgtEl>
                                          <p:spTgt spid="2"/>
                                        </p:tgtEl>
                                        <p:attrNameLst>
                                          <p:attrName>ppt_x</p:attrName>
                                        </p:attrNameLst>
                                      </p:cBhvr>
                                      <p:tavLst>
                                        <p:tav tm="0">
                                          <p:val>
                                            <p:strVal val="#ppt_x"/>
                                          </p:val>
                                        </p:tav>
                                        <p:tav tm="100000">
                                          <p:val>
                                            <p:strVal val="#ppt_x"/>
                                          </p:val>
                                        </p:tav>
                                      </p:tavLst>
                                    </p:anim>
                                    <p:anim calcmode="lin" valueType="num">
                                      <p:cBhvr additive="base">
                                        <p:cTn id="3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0" end="0"/>
                                            </p:txEl>
                                          </p:spTgt>
                                        </p:tgtEl>
                                        <p:attrNameLst>
                                          <p:attrName>style.visibility</p:attrName>
                                        </p:attrNameLst>
                                      </p:cBhvr>
                                      <p:to>
                                        <p:strVal val="visible"/>
                                      </p:to>
                                    </p:set>
                                    <p:anim calcmode="lin" valueType="num">
                                      <p:cBhvr additive="base">
                                        <p:cTn id="4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anim calcmode="lin" valueType="num">
                                      <p:cBhvr additive="base">
                                        <p:cTn id="4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anim calcmode="lin" valueType="num">
                                      <p:cBhvr additive="base">
                                        <p:cTn id="5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3">
                                            <p:txEl>
                                              <p:pRg st="6" end="6"/>
                                            </p:txEl>
                                          </p:spTgt>
                                        </p:tgtEl>
                                        <p:attrNameLst>
                                          <p:attrName>style.visibility</p:attrName>
                                        </p:attrNameLst>
                                      </p:cBhvr>
                                      <p:to>
                                        <p:strVal val="visible"/>
                                      </p:to>
                                    </p:set>
                                    <p:anim calcmode="lin" valueType="num">
                                      <p:cBhvr additive="base">
                                        <p:cTn id="5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0" grpId="0"/>
      <p:bldP spid="7" grpId="0"/>
      <p:bldP spid="12" grpId="0" animBg="1"/>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2601</Words>
  <Application>Microsoft Office PowerPoint</Application>
  <PresentationFormat>On-screen Show (4:3)</PresentationFormat>
  <Paragraphs>181</Paragraphs>
  <Slides>20</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B Mitra</vt:lpstr>
      <vt:lpstr>B Nazanin</vt:lpstr>
      <vt:lpstr>B Titr</vt:lpstr>
      <vt:lpstr>Calibri</vt:lpstr>
      <vt:lpstr>Calibri Light</vt:lpstr>
      <vt:lpstr>Courier New</vt:lpstr>
      <vt:lpstr>Microsoft Uighur</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MobtakeranNovin</dc:creator>
  <cp:lastModifiedBy>MobtakeranNovin</cp:lastModifiedBy>
  <cp:revision>4</cp:revision>
  <dcterms:created xsi:type="dcterms:W3CDTF">2025-05-31T08:34:11Z</dcterms:created>
  <dcterms:modified xsi:type="dcterms:W3CDTF">2025-07-21T03:41:34Z</dcterms:modified>
</cp:coreProperties>
</file>